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notesMasterIdLst>
    <p:notesMasterId r:id="rId20"/>
  </p:notesMasterIdLst>
  <p:sldIdLst>
    <p:sldId id="256" r:id="rId2"/>
    <p:sldId id="257" r:id="rId3"/>
    <p:sldId id="258" r:id="rId4"/>
    <p:sldId id="271" r:id="rId5"/>
    <p:sldId id="259" r:id="rId6"/>
    <p:sldId id="273" r:id="rId7"/>
    <p:sldId id="272" r:id="rId8"/>
    <p:sldId id="274" r:id="rId9"/>
    <p:sldId id="261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62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58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07E05C25-B5E4-4225-A680-F750C0BAD8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9247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3594467B-F2A5-4F0D-8E90-7A6B742EF49E}" type="slidenum">
              <a:rPr lang="en-US" smtClean="0">
                <a:latin typeface="Arial" charset="0"/>
              </a:rPr>
              <a:pPr/>
              <a:t>1</a:t>
            </a:fld>
            <a:endParaRPr lang="en-US" smtClean="0">
              <a:latin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56B595D1-02D2-4FD6-A222-5D60B6B7F087}" type="slidenum">
              <a:rPr lang="en-US" smtClean="0">
                <a:latin typeface="Arial" charset="0"/>
              </a:rPr>
              <a:pPr/>
              <a:t>10</a:t>
            </a:fld>
            <a:endParaRPr lang="en-US" smtClean="0">
              <a:latin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0F2000AD-CCE7-40A5-AD30-2A5F3DE49F1C}" type="slidenum">
              <a:rPr lang="en-US" smtClean="0">
                <a:latin typeface="Arial" charset="0"/>
              </a:rPr>
              <a:pPr/>
              <a:t>11</a:t>
            </a:fld>
            <a:endParaRPr lang="en-US" smtClean="0">
              <a:latin typeface="Arial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57E4A57F-DF6B-4272-A735-561818460957}" type="slidenum">
              <a:rPr lang="en-US" smtClean="0">
                <a:latin typeface="Arial" charset="0"/>
              </a:rPr>
              <a:pPr/>
              <a:t>12</a:t>
            </a:fld>
            <a:endParaRPr lang="en-US" smtClean="0">
              <a:latin typeface="Arial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8054AD51-EAFE-4126-AF85-43A0ED334712}" type="slidenum">
              <a:rPr lang="en-US" smtClean="0">
                <a:latin typeface="Arial" charset="0"/>
              </a:rPr>
              <a:pPr/>
              <a:t>13</a:t>
            </a:fld>
            <a:endParaRPr lang="en-US" smtClean="0">
              <a:latin typeface="Arial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48554AD1-9734-484C-A055-700D6A82055C}" type="slidenum">
              <a:rPr lang="en-US" smtClean="0">
                <a:latin typeface="Arial" charset="0"/>
              </a:rPr>
              <a:pPr/>
              <a:t>14</a:t>
            </a:fld>
            <a:endParaRPr lang="en-US" smtClean="0">
              <a:latin typeface="Arial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D26F7731-3E84-4E69-9F7E-EAC82F3624A7}" type="slidenum">
              <a:rPr lang="en-US" smtClean="0">
                <a:latin typeface="Arial" charset="0"/>
              </a:rPr>
              <a:pPr/>
              <a:t>15</a:t>
            </a:fld>
            <a:endParaRPr lang="en-US" smtClean="0">
              <a:latin typeface="Arial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6CE08B2E-458F-45EE-93CC-F404EDD4E519}" type="slidenum">
              <a:rPr lang="en-US" smtClean="0">
                <a:latin typeface="Arial" charset="0"/>
              </a:rPr>
              <a:pPr/>
              <a:t>16</a:t>
            </a:fld>
            <a:endParaRPr lang="en-US" smtClean="0">
              <a:latin typeface="Arial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E9D9307D-D768-47EA-B9FF-AD77E0796B54}" type="slidenum">
              <a:rPr lang="en-US" smtClean="0">
                <a:latin typeface="Arial" charset="0"/>
              </a:rPr>
              <a:pPr/>
              <a:t>17</a:t>
            </a:fld>
            <a:endParaRPr lang="en-US" smtClean="0">
              <a:latin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D3136E99-9E42-4F93-8BEB-84201A5C48A5}" type="slidenum">
              <a:rPr lang="en-US" smtClean="0">
                <a:latin typeface="Arial" charset="0"/>
              </a:rPr>
              <a:pPr/>
              <a:t>18</a:t>
            </a:fld>
            <a:endParaRPr lang="en-US" smtClean="0">
              <a:latin typeface="Arial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7FCCB09E-7BC8-4E53-9C20-4E3FDF40987E}" type="slidenum">
              <a:rPr lang="en-US" smtClean="0">
                <a:latin typeface="Arial" charset="0"/>
              </a:rPr>
              <a:pPr/>
              <a:t>2</a:t>
            </a:fld>
            <a:endParaRPr lang="en-US" smtClean="0">
              <a:latin typeface="Arial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1BC0EA4F-CEF7-4D95-9D8D-6097ABE6D1B5}" type="slidenum">
              <a:rPr lang="en-US" smtClean="0">
                <a:latin typeface="Arial" charset="0"/>
              </a:rPr>
              <a:pPr/>
              <a:t>3</a:t>
            </a:fld>
            <a:endParaRPr lang="en-US" smtClean="0">
              <a:latin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D540F765-A17D-4DEC-B0AD-2CC9ACC70E9E}" type="slidenum">
              <a:rPr lang="en-US" smtClean="0">
                <a:latin typeface="Arial" charset="0"/>
              </a:rPr>
              <a:pPr/>
              <a:t>4</a:t>
            </a:fld>
            <a:endParaRPr lang="en-US" smtClean="0">
              <a:latin typeface="Arial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4BBBE2E7-C17D-404F-B6A3-BB764E7EAA15}" type="slidenum">
              <a:rPr lang="en-US" smtClean="0">
                <a:latin typeface="Arial" charset="0"/>
              </a:rPr>
              <a:pPr/>
              <a:t>5</a:t>
            </a:fld>
            <a:endParaRPr lang="en-US" smtClean="0">
              <a:latin typeface="Arial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3096B2B-9BC6-419A-BCC0-813FE6998D7D}" type="slidenum">
              <a:rPr lang="en-US" smtClean="0">
                <a:latin typeface="Arial" charset="0"/>
              </a:rPr>
              <a:pPr/>
              <a:t>6</a:t>
            </a:fld>
            <a:endParaRPr lang="en-US" smtClean="0">
              <a:latin typeface="Arial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4DD7B231-5A49-48DC-90FB-2F32C02C90CD}" type="slidenum">
              <a:rPr lang="en-US" smtClean="0">
                <a:latin typeface="Arial" charset="0"/>
              </a:rPr>
              <a:pPr/>
              <a:t>7</a:t>
            </a:fld>
            <a:endParaRPr lang="en-US" smtClean="0">
              <a:latin typeface="Arial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ECA6EE2C-71A3-4D6C-9765-004E01F64923}" type="slidenum">
              <a:rPr lang="en-US" smtClean="0">
                <a:latin typeface="Arial" charset="0"/>
              </a:rPr>
              <a:pPr/>
              <a:t>8</a:t>
            </a:fld>
            <a:endParaRPr lang="en-US" smtClean="0">
              <a:latin typeface="Arial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B45A73AC-8E57-4CF9-800D-684E60C520F9}" type="slidenum">
              <a:rPr lang="en-US" smtClean="0">
                <a:latin typeface="Arial" charset="0"/>
              </a:rPr>
              <a:pPr/>
              <a:t>9</a:t>
            </a:fld>
            <a:endParaRPr lang="en-US" smtClean="0">
              <a:latin typeface="Arial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6514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6515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35E46-D2DA-4DDD-94AE-ED47CA95AA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96094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5AFCE-A83B-4645-BD23-707B473880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002203"/>
      </p:ext>
    </p:extLst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780B2A-5C5C-4633-9CB5-456B0BE23F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04664"/>
      </p:ext>
    </p:extLst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364C8C-F86D-49F8-9974-6D4767D050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136648"/>
      </p:ext>
    </p:extLst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87C34-D932-4EFE-ABF4-4BEA33480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343506"/>
      </p:ext>
    </p:extLst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2A22A-9430-47C7-9861-45A43474AE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102778"/>
      </p:ext>
    </p:extLst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295BCC-6711-41F3-BBCE-53385D6BD2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785193"/>
      </p:ext>
    </p:extLst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DD8127-C3B2-47A3-94C7-B988EE9E3C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582274"/>
      </p:ext>
    </p:extLst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A9651-426D-4F9F-B2C8-5D8378257C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179338"/>
      </p:ext>
    </p:extLst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EDBBB-FB20-43C1-95D3-F1FE64A8A0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97352"/>
      </p:ext>
    </p:extLst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FB128-D051-49C6-931C-E0025454E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898478"/>
      </p:ext>
    </p:extLst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63529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105475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47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47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47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47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48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48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48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48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48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48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48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48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48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48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5490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5491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92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93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47995868-D3E1-4256-A086-9C4BF39F9F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5494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6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</p:sldLayoutIdLst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10549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10549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0549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105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05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105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05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54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54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54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54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54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54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54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54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54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54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54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54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54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54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54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90" grpId="0"/>
      <p:bldP spid="105494" grpId="0" build="p">
        <p:tmplLst>
          <p:tmpl lvl="1">
            <p:tnLst>
              <p:par>
                <p:cTn presetID="53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549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0549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549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05494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549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0549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549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05494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549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0549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549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05494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549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0549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549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05494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549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0549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549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0549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CS" dirty="0" smtClean="0"/>
              <a:t>ЕРИКСОНОВ</a:t>
            </a:r>
            <a:r>
              <a:rPr lang="en-US" dirty="0" smtClean="0"/>
              <a:t>A</a:t>
            </a:r>
            <a:r>
              <a:rPr lang="sr-Cyrl-CS" dirty="0" smtClean="0"/>
              <a:t> ТЕОРИЈА ЛИЧНОСТИ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CS" dirty="0" smtClean="0"/>
              <a:t>ТЕОРИЈА ПСИХОСОЦИЈАЛНОГ РАЗВОЈА ИДЕНТИТЕТА</a:t>
            </a:r>
            <a:endParaRPr lang="en-US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CS" smtClean="0"/>
              <a:t>1. ОСНОВНО ПОВЕРЕЊЕ (</a:t>
            </a:r>
            <a:r>
              <a:rPr lang="en-US" smtClean="0"/>
              <a:t>vs.</a:t>
            </a:r>
            <a:r>
              <a:rPr lang="sr-Latn-CS" smtClean="0"/>
              <a:t> </a:t>
            </a:r>
            <a:r>
              <a:rPr lang="sr-Cyrl-CS" smtClean="0"/>
              <a:t>НЕПОВЕРЕЊЕ)</a:t>
            </a:r>
            <a:endParaRPr lang="en-US" smtClean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34400" cy="4800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sr-Cyrl-CS" sz="2200" dirty="0" smtClean="0"/>
              <a:t>1.г. (орални стадијум) </a:t>
            </a:r>
            <a:r>
              <a:rPr lang="sr-Cyrl-CS" sz="2200" i="1" dirty="0" smtClean="0"/>
              <a:t>орално-моторни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200" b="1" i="1" dirty="0" smtClean="0"/>
              <a:t>Основно поверење </a:t>
            </a:r>
            <a:r>
              <a:rPr lang="sr-Cyrl-CS" sz="2200" i="1" dirty="0" smtClean="0"/>
              <a:t>–</a:t>
            </a:r>
            <a:r>
              <a:rPr lang="sr-Cyrl-CS" sz="2200" dirty="0" smtClean="0"/>
              <a:t> оправдано веровање у друге људе и поуздање у своје снаге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r-Cyrl-CS" sz="2200" dirty="0" smtClean="0"/>
              <a:t>Манифестације: апетит, спавање, добро расположење, контакт с родитељима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200" b="1" dirty="0" smtClean="0"/>
              <a:t>Сржно уверење</a:t>
            </a:r>
            <a:r>
              <a:rPr lang="sr-Cyrl-CS" sz="2200" dirty="0" smtClean="0"/>
              <a:t>: </a:t>
            </a:r>
            <a:r>
              <a:rPr lang="sr-Cyrl-CS" sz="2200" i="1" dirty="0" smtClean="0">
                <a:solidFill>
                  <a:schemeClr val="tx2">
                    <a:lumMod val="75000"/>
                  </a:schemeClr>
                </a:solidFill>
              </a:rPr>
              <a:t>Ја сам оно што ми је дато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200" b="1" dirty="0" smtClean="0"/>
              <a:t>Главна врлина</a:t>
            </a:r>
            <a:r>
              <a:rPr lang="sr-Cyrl-CS" sz="2200" dirty="0" smtClean="0"/>
              <a:t>: </a:t>
            </a:r>
            <a:r>
              <a:rPr lang="sr-Cyrl-CS" sz="2200" i="1" dirty="0" smtClean="0">
                <a:solidFill>
                  <a:srgbClr val="FF0000"/>
                </a:solidFill>
              </a:rPr>
              <a:t>нада </a:t>
            </a:r>
            <a:r>
              <a:rPr lang="sr-Cyrl-CS" sz="2200" dirty="0" smtClean="0"/>
              <a:t>– “веровање у достижност жарких жеља, упркос мрачним нагонима и бесу”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200" b="1" dirty="0" smtClean="0"/>
              <a:t>Оптимално постигнуће</a:t>
            </a:r>
            <a:r>
              <a:rPr lang="sr-Cyrl-CS" sz="2200" dirty="0" smtClean="0"/>
              <a:t>: равнотежа поверења и неповерења.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200" b="1" dirty="0" smtClean="0"/>
              <a:t>Значајни односи</a:t>
            </a:r>
            <a:r>
              <a:rPr lang="sr-Cyrl-CS" sz="2200" dirty="0" smtClean="0"/>
              <a:t>: </a:t>
            </a:r>
            <a:r>
              <a:rPr lang="sr-Cyrl-CS" sz="2200" i="1" dirty="0" smtClean="0"/>
              <a:t>мајка</a:t>
            </a:r>
            <a:r>
              <a:rPr lang="sr-Cyrl-CS" sz="2200" dirty="0" smtClean="0"/>
              <a:t> је најзначајнија фигура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200" b="1" dirty="0" smtClean="0"/>
              <a:t>Криза</a:t>
            </a:r>
            <a:r>
              <a:rPr lang="sr-Cyrl-CS" sz="2200" dirty="0"/>
              <a:t> </a:t>
            </a:r>
            <a:r>
              <a:rPr lang="sr-Cyrl-CS" sz="2200" b="1" dirty="0" smtClean="0"/>
              <a:t>и одсуство </a:t>
            </a:r>
            <a:r>
              <a:rPr lang="sr-Cyrl-CS" sz="2200" b="1" dirty="0"/>
              <a:t>основног поверења  </a:t>
            </a:r>
            <a:r>
              <a:rPr lang="sr-Cyrl-CS" sz="2200" dirty="0" smtClean="0"/>
              <a:t>– </a:t>
            </a:r>
            <a:r>
              <a:rPr lang="sr-Cyrl-CS" sz="2200" i="1" dirty="0" smtClean="0"/>
              <a:t>неповерење, песимизам, осећање напуштености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200" dirty="0" smtClean="0"/>
              <a:t>Стицање основног поверења – “камен темељац здраве личности”</a:t>
            </a:r>
            <a:endParaRPr lang="en-US" sz="2200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CS" smtClean="0"/>
              <a:t>2. АУТОНОМИЈА (</a:t>
            </a:r>
            <a:r>
              <a:rPr lang="en-US" smtClean="0"/>
              <a:t>vs.</a:t>
            </a:r>
            <a:r>
              <a:rPr lang="sr-Cyrl-CS" smtClean="0"/>
              <a:t> СТИД И СУМЊА)</a:t>
            </a:r>
            <a:endParaRPr lang="en-US" smtClean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r-Cyrl-CS" sz="2200" dirty="0" smtClean="0"/>
              <a:t>2 - 3 г. (анални стадијум) </a:t>
            </a:r>
            <a:r>
              <a:rPr lang="sr-Cyrl-CS" sz="2200" i="1" dirty="0" smtClean="0"/>
              <a:t>анално-мускуларни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2200" dirty="0" smtClean="0"/>
              <a:t>Родитељи уче дете аутономији, али и забранама и ограничењима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2200" dirty="0" smtClean="0"/>
              <a:t>Развој локомоције, језика и маште, успех у самоконтроли – похвале родитеља – понос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2200" b="1" dirty="0" smtClean="0"/>
              <a:t>Сржно уверење</a:t>
            </a:r>
            <a:r>
              <a:rPr lang="sr-Cyrl-CS" sz="2200" dirty="0" smtClean="0"/>
              <a:t>: </a:t>
            </a:r>
            <a:r>
              <a:rPr lang="sr-Cyrl-CS" sz="2200" i="1" dirty="0" smtClean="0">
                <a:solidFill>
                  <a:schemeClr val="tx2">
                    <a:lumMod val="75000"/>
                  </a:schemeClr>
                </a:solidFill>
              </a:rPr>
              <a:t>Ја сам оно што хоћу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2200" b="1" dirty="0" smtClean="0"/>
              <a:t>Главна врлина</a:t>
            </a:r>
            <a:r>
              <a:rPr lang="sr-Cyrl-CS" sz="2200" dirty="0" smtClean="0"/>
              <a:t>: </a:t>
            </a:r>
            <a:r>
              <a:rPr lang="sr-Cyrl-CS" sz="2200" i="1" dirty="0" smtClean="0">
                <a:solidFill>
                  <a:srgbClr val="FF0000"/>
                </a:solidFill>
              </a:rPr>
              <a:t>воља </a:t>
            </a:r>
            <a:r>
              <a:rPr lang="sr-Cyrl-CS" sz="2200" dirty="0" smtClean="0"/>
              <a:t>– развија се кроз успешну манипулацију и локомоцију, а испољава кроз одлучивање и уздржавање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2200" b="1" dirty="0" smtClean="0"/>
              <a:t>Оптимално постигнуће</a:t>
            </a:r>
            <a:r>
              <a:rPr lang="sr-Cyrl-CS" sz="2200" dirty="0" smtClean="0"/>
              <a:t>: равнотежа аутономије и стида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2200" b="1" dirty="0" smtClean="0"/>
              <a:t>Значајни односи</a:t>
            </a:r>
            <a:r>
              <a:rPr lang="sr-Cyrl-CS" sz="2200" dirty="0" smtClean="0"/>
              <a:t>: </a:t>
            </a:r>
            <a:r>
              <a:rPr lang="sr-Cyrl-CS" sz="2200" i="1" dirty="0" smtClean="0"/>
              <a:t>родитељи</a:t>
            </a:r>
            <a:endParaRPr lang="en-US" sz="2200" i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2200" b="1" dirty="0" smtClean="0"/>
              <a:t>Криза</a:t>
            </a:r>
            <a:r>
              <a:rPr lang="sr-Cyrl-CS" sz="2200" dirty="0"/>
              <a:t> </a:t>
            </a:r>
            <a:r>
              <a:rPr lang="sr-Cyrl-CS" sz="2200" b="1" dirty="0" smtClean="0"/>
              <a:t>и неуспех</a:t>
            </a:r>
            <a:r>
              <a:rPr lang="en-US" sz="2200" b="1" dirty="0" smtClean="0"/>
              <a:t> </a:t>
            </a:r>
            <a:r>
              <a:rPr lang="sr-Cyrl-CS" sz="2200" dirty="0" smtClean="0"/>
              <a:t>у аутономији и самоконтроли – </a:t>
            </a:r>
            <a:r>
              <a:rPr lang="sr-Cyrl-CS" sz="2200" i="1" dirty="0" smtClean="0"/>
              <a:t>стид, сумња у себе, осећање зависности</a:t>
            </a:r>
            <a:endParaRPr lang="en-US" sz="2200" i="1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CS" smtClean="0"/>
              <a:t>3. ИНИЦИЈАТИВА (</a:t>
            </a:r>
            <a:r>
              <a:rPr lang="en-US" smtClean="0"/>
              <a:t>vs.</a:t>
            </a:r>
            <a:r>
              <a:rPr lang="sr-Cyrl-CS" smtClean="0"/>
              <a:t> ОСЕЋАЊЕ КРИВИЦЕ)</a:t>
            </a:r>
            <a:endParaRPr lang="en-US" smtClean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sr-Cyrl-CS" sz="2200" dirty="0" smtClean="0"/>
              <a:t>4 - 6 г. (фалусни ст.) </a:t>
            </a:r>
            <a:r>
              <a:rPr lang="sr-Cyrl-CS" sz="2200" i="1" dirty="0" smtClean="0"/>
              <a:t>генитално локомоторни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200" dirty="0" smtClean="0"/>
              <a:t>Уживање у такмичењу и побеђивању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200" dirty="0" smtClean="0"/>
              <a:t>Развој </a:t>
            </a:r>
            <a:r>
              <a:rPr lang="sr-Cyrl-CS" sz="2200" i="1" dirty="0" smtClean="0"/>
              <a:t>осећање иницијативе </a:t>
            </a:r>
            <a:r>
              <a:rPr lang="sr-Cyrl-CS" sz="2200" dirty="0" smtClean="0"/>
              <a:t>као основа снажне амбиције и независности, самопоштовање, превазилажење Едипа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200" b="1" dirty="0" smtClean="0"/>
              <a:t>Сржно уверење</a:t>
            </a:r>
            <a:r>
              <a:rPr lang="sr-Cyrl-CS" sz="2200" dirty="0" smtClean="0"/>
              <a:t>: </a:t>
            </a:r>
            <a:r>
              <a:rPr lang="sr-Cyrl-CS" sz="2200" i="1" dirty="0" smtClean="0">
                <a:solidFill>
                  <a:schemeClr val="tx2">
                    <a:lumMod val="75000"/>
                  </a:schemeClr>
                </a:solidFill>
              </a:rPr>
              <a:t>Ја сам оно што могу да замислим да ћу да будем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200" b="1" dirty="0" smtClean="0"/>
              <a:t>Главна врлина</a:t>
            </a:r>
            <a:r>
              <a:rPr lang="sr-Cyrl-CS" sz="2200" dirty="0" smtClean="0"/>
              <a:t>: </a:t>
            </a:r>
            <a:r>
              <a:rPr lang="sr-Cyrl-CS" sz="2200" i="1" dirty="0" smtClean="0">
                <a:solidFill>
                  <a:srgbClr val="FF0000"/>
                </a:solidFill>
              </a:rPr>
              <a:t>сврховитост</a:t>
            </a:r>
            <a:r>
              <a:rPr lang="sr-Cyrl-CS" sz="2200" dirty="0" smtClean="0"/>
              <a:t> – “смелост да се уоче и следе вредни циљеви, упркос пораза инфантилних фантазија, осећања кривице и страха од казне”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200" b="1" dirty="0" smtClean="0"/>
              <a:t>Значајни односи</a:t>
            </a:r>
            <a:r>
              <a:rPr lang="sr-Cyrl-CS" sz="2200" dirty="0" smtClean="0"/>
              <a:t>: </a:t>
            </a:r>
            <a:r>
              <a:rPr lang="sr-Cyrl-CS" sz="2200" i="1" dirty="0" smtClean="0"/>
              <a:t>ужа породица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200" b="1" dirty="0" smtClean="0"/>
              <a:t>Криза и неуспех </a:t>
            </a:r>
            <a:r>
              <a:rPr lang="sr-Cyrl-CS" sz="2200" dirty="0" smtClean="0"/>
              <a:t>у стицању иницијативе води </a:t>
            </a:r>
            <a:r>
              <a:rPr lang="sr-Cyrl-CS" sz="2200" i="1" dirty="0" smtClean="0"/>
              <a:t>осећању кривице, грешности, безвредности и малодушности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sr-Cyrl-CS" sz="2400" dirty="0" smtClean="0"/>
          </a:p>
          <a:p>
            <a:pPr eaLnBrk="1" hangingPunct="1">
              <a:lnSpc>
                <a:spcPct val="80000"/>
              </a:lnSpc>
              <a:defRPr/>
            </a:pPr>
            <a:endParaRPr lang="sr-Cyrl-CS" sz="24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000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sr-Cyrl-CS" sz="4000" dirty="0" smtClean="0"/>
              <a:t>4. МАРЉИВОСТ (</a:t>
            </a:r>
            <a:r>
              <a:rPr lang="en-US" sz="4000" dirty="0" smtClean="0"/>
              <a:t>vs.</a:t>
            </a:r>
            <a:r>
              <a:rPr lang="sr-Cyrl-CS" sz="4000" dirty="0" smtClean="0"/>
              <a:t> ОСЕЋАЊЕ МАЊЕ ВРЕДНОСТИ)</a:t>
            </a:r>
            <a:br>
              <a:rPr lang="sr-Cyrl-CS" sz="4000" dirty="0" smtClean="0"/>
            </a:br>
            <a:endParaRPr lang="en-US" sz="4000" dirty="0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382000" cy="47593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r-Cyrl-CS" sz="2400" dirty="0" smtClean="0"/>
              <a:t>6 – 11/12 г. (латенција)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2400" dirty="0" smtClean="0"/>
              <a:t>Развој </a:t>
            </a:r>
            <a:r>
              <a:rPr lang="sr-Cyrl-CS" sz="2400" b="1" dirty="0" smtClean="0"/>
              <a:t>марљивости</a:t>
            </a:r>
            <a:r>
              <a:rPr lang="sr-Cyrl-CS" sz="2400" dirty="0" smtClean="0"/>
              <a:t>, приљежности и упорности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2400" b="1" dirty="0" smtClean="0"/>
              <a:t>Главна активност</a:t>
            </a:r>
            <a:r>
              <a:rPr lang="sr-Cyrl-CS" sz="2400" dirty="0" smtClean="0"/>
              <a:t>: школско учење и рад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2400" b="1" dirty="0"/>
              <a:t>Сржно уверење</a:t>
            </a:r>
            <a:r>
              <a:rPr lang="sr-Cyrl-CS" sz="2400" dirty="0"/>
              <a:t>: </a:t>
            </a:r>
            <a:r>
              <a:rPr lang="sr-Cyrl-CS" sz="2400" i="1" dirty="0">
                <a:solidFill>
                  <a:schemeClr val="tx2">
                    <a:lumMod val="75000"/>
                  </a:schemeClr>
                </a:solidFill>
              </a:rPr>
              <a:t>Ја сам оно што учим, што умем, знам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2400" b="1" dirty="0"/>
              <a:t>Главна врлина</a:t>
            </a:r>
            <a:r>
              <a:rPr lang="sr-Cyrl-CS" sz="2400" dirty="0"/>
              <a:t>: </a:t>
            </a:r>
            <a:r>
              <a:rPr lang="sr-Cyrl-CS" sz="2400" i="1" dirty="0">
                <a:solidFill>
                  <a:srgbClr val="FF0000"/>
                </a:solidFill>
              </a:rPr>
              <a:t>компетентност</a:t>
            </a:r>
            <a:r>
              <a:rPr lang="sr-Cyrl-CS" sz="2400" i="1" dirty="0"/>
              <a:t> </a:t>
            </a:r>
            <a:r>
              <a:rPr lang="sr-Cyrl-CS" sz="2400" dirty="0"/>
              <a:t>– </a:t>
            </a:r>
            <a:r>
              <a:rPr lang="sr-Cyrl-CS" sz="2000" dirty="0"/>
              <a:t>“употреба интелигенције и спретности у извршавању задатака, неометано </a:t>
            </a:r>
            <a:r>
              <a:rPr lang="sr-Cyrl-CS" sz="2000" dirty="0" smtClean="0"/>
              <a:t>инфантилним </a:t>
            </a:r>
            <a:r>
              <a:rPr lang="sr-Cyrl-CS" sz="2000" dirty="0"/>
              <a:t>осећањем мање вредности”</a:t>
            </a:r>
            <a:endParaRPr lang="sr-Cyrl-CS" sz="2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2400" b="1" dirty="0"/>
              <a:t>Значајни односи</a:t>
            </a:r>
            <a:r>
              <a:rPr lang="sr-Cyrl-CS" sz="2400" dirty="0"/>
              <a:t>: </a:t>
            </a:r>
            <a:r>
              <a:rPr lang="sr-Cyrl-CS" sz="2400" i="1" dirty="0" smtClean="0"/>
              <a:t>школа, односи са друговима, са учитељима, наставницима</a:t>
            </a:r>
            <a:endParaRPr lang="sr-Cyrl-CS" sz="2400" i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2400" b="1" dirty="0" smtClean="0"/>
              <a:t>Криза и </a:t>
            </a:r>
            <a:r>
              <a:rPr lang="sr-Cyrl-CS" sz="2400" b="1" dirty="0"/>
              <a:t>неуспех </a:t>
            </a:r>
            <a:r>
              <a:rPr lang="sr-Cyrl-CS" sz="2400" dirty="0"/>
              <a:t>– обесхрабреност, осећање инфериорности </a:t>
            </a:r>
            <a:endParaRPr lang="en-US" sz="2400" dirty="0"/>
          </a:p>
          <a:p>
            <a:pPr eaLnBrk="1" hangingPunct="1">
              <a:lnSpc>
                <a:spcPct val="90000"/>
              </a:lnSpc>
              <a:defRPr/>
            </a:pPr>
            <a:endParaRPr lang="sr-Cyrl-CS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sr-Cyrl-CS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sr-Cyrl-CS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sr-Cyrl-CS" sz="2400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half" idx="4294967295"/>
          </p:nvPr>
        </p:nvSpPr>
        <p:spPr>
          <a:xfrm flipH="1">
            <a:off x="9143999" y="4191000"/>
            <a:ext cx="45719" cy="1447800"/>
          </a:xfrm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CS" smtClean="0"/>
              <a:t>5. ИДЕНТИТЕТ (</a:t>
            </a:r>
            <a:r>
              <a:rPr lang="en-US" smtClean="0"/>
              <a:t>vs.</a:t>
            </a:r>
            <a:r>
              <a:rPr lang="sr-Cyrl-CS" smtClean="0"/>
              <a:t> КОНФУЗИЈА УЛОГА)</a:t>
            </a:r>
            <a:endParaRPr lang="en-US" smtClean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3820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sr-Cyrl-CS" sz="2200" dirty="0" smtClean="0"/>
              <a:t>12 – </a:t>
            </a:r>
            <a:r>
              <a:rPr lang="en-US" sz="2200" dirty="0" smtClean="0"/>
              <a:t>18</a:t>
            </a:r>
            <a:r>
              <a:rPr lang="sr-Cyrl-CS" sz="2200" dirty="0" smtClean="0"/>
              <a:t> г. (генитални стадијум) </a:t>
            </a:r>
            <a:r>
              <a:rPr lang="sr-Cyrl-CS" sz="2200" i="1" dirty="0" smtClean="0"/>
              <a:t>адолесценција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200" b="1" dirty="0" smtClean="0"/>
              <a:t>Прелазни период несналажења, лутања</a:t>
            </a:r>
            <a:r>
              <a:rPr lang="sr-Cyrl-CS" sz="2200" dirty="0" smtClean="0"/>
              <a:t>: </a:t>
            </a:r>
            <a:r>
              <a:rPr lang="sr-Cyrl-CS" sz="2200" i="1" dirty="0" smtClean="0"/>
              <a:t>Ко сам ја, Шта желим, Шта смем, Шта могу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200" b="1" dirty="0" smtClean="0"/>
              <a:t>Основни задатак </a:t>
            </a:r>
            <a:r>
              <a:rPr lang="sr-Cyrl-CS" sz="2200" dirty="0" smtClean="0"/>
              <a:t>да се стекне и учврсти јединственост, коначни идентитет личности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200" b="1" dirty="0" smtClean="0"/>
              <a:t>Противречности</a:t>
            </a:r>
            <a:r>
              <a:rPr lang="sr-Cyrl-CS" sz="2200" dirty="0" smtClean="0"/>
              <a:t>: конформизам – аутономија, ауторитет – побуна, везивање - независност</a:t>
            </a:r>
            <a:endParaRPr lang="en-US" sz="22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200" b="1" dirty="0" smtClean="0"/>
              <a:t>Конфузија идентитета</a:t>
            </a:r>
            <a:r>
              <a:rPr lang="sr-Cyrl-CS" sz="2200" dirty="0" smtClean="0"/>
              <a:t>: несигурност у погледу своје улоге, вредности, статуса у групи.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200" b="1" dirty="0" smtClean="0"/>
              <a:t>Основна врлина</a:t>
            </a:r>
            <a:r>
              <a:rPr lang="sr-Cyrl-CS" sz="2200" dirty="0" smtClean="0"/>
              <a:t>: </a:t>
            </a:r>
            <a:r>
              <a:rPr lang="sr-Cyrl-CS" sz="2200" i="1" dirty="0" smtClean="0">
                <a:solidFill>
                  <a:srgbClr val="FF0000"/>
                </a:solidFill>
              </a:rPr>
              <a:t>верност</a:t>
            </a:r>
            <a:r>
              <a:rPr lang="sr-Cyrl-CS" sz="2200" dirty="0" smtClean="0"/>
              <a:t> – “способност да се очува слободно обећана лојаност”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200" b="1" dirty="0" smtClean="0"/>
              <a:t>Значајни односи</a:t>
            </a:r>
            <a:r>
              <a:rPr lang="sr-Cyrl-CS" sz="2200" dirty="0" smtClean="0"/>
              <a:t>: групе вршњака, ауторитети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200" b="1" dirty="0" smtClean="0"/>
              <a:t>Криза и неуспех </a:t>
            </a:r>
            <a:r>
              <a:rPr lang="sr-Cyrl-CS" sz="2200" dirty="0" smtClean="0"/>
              <a:t>–</a:t>
            </a:r>
            <a:r>
              <a:rPr lang="sr-Cyrl-CS" sz="2200" i="1" dirty="0" smtClean="0"/>
              <a:t>збрка идентитета:</a:t>
            </a:r>
            <a:r>
              <a:rPr lang="sr-Cyrl-CS" sz="2200" dirty="0" smtClean="0"/>
              <a:t> збуњеност, </a:t>
            </a:r>
            <a:r>
              <a:rPr lang="sr-Cyrl-CS" sz="2200" dirty="0"/>
              <a:t>дезоријентација, потиштеност</a:t>
            </a:r>
            <a:r>
              <a:rPr lang="sr-Cyrl-CS" sz="2200" dirty="0" smtClean="0"/>
              <a:t>, усамљеност, стрепња и празнина</a:t>
            </a:r>
            <a:endParaRPr lang="en-US" sz="2200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CS" smtClean="0"/>
              <a:t>6. ИНТИМНОСТ (</a:t>
            </a:r>
            <a:r>
              <a:rPr lang="en-US" smtClean="0"/>
              <a:t>vs.</a:t>
            </a:r>
            <a:r>
              <a:rPr lang="sr-Cyrl-CS" smtClean="0"/>
              <a:t> ИЗДВОЈЕНОСТ)</a:t>
            </a:r>
            <a:endParaRPr lang="en-US" smtClean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00200"/>
            <a:ext cx="42672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19</a:t>
            </a:r>
            <a:r>
              <a:rPr lang="sr-Cyrl-CS" sz="2400" dirty="0" smtClean="0"/>
              <a:t> – </a:t>
            </a:r>
            <a:r>
              <a:rPr lang="en-US" sz="2400" dirty="0" smtClean="0"/>
              <a:t>3</a:t>
            </a:r>
            <a:r>
              <a:rPr lang="sr-Cyrl-CS" sz="2400" dirty="0" smtClean="0"/>
              <a:t>5; младо одрасло доба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2400" b="1" dirty="0" smtClean="0"/>
              <a:t>Основна активност</a:t>
            </a:r>
            <a:r>
              <a:rPr lang="sr-Cyrl-CS" sz="2400" dirty="0" smtClean="0"/>
              <a:t>: Трагање за трајним и дубоким везама (љубав, пријатељство, приврженост)</a:t>
            </a:r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CS" sz="2400" b="1" dirty="0" smtClean="0"/>
              <a:t>Основна врлина</a:t>
            </a:r>
            <a:r>
              <a:rPr lang="sr-Cyrl-CS" sz="2400" dirty="0" smtClean="0"/>
              <a:t>: </a:t>
            </a:r>
            <a:r>
              <a:rPr lang="sr-Cyrl-CS" sz="2400" i="1" dirty="0" smtClean="0">
                <a:solidFill>
                  <a:srgbClr val="FF0000"/>
                </a:solidFill>
              </a:rPr>
              <a:t>љубав</a:t>
            </a:r>
            <a:r>
              <a:rPr lang="sr-Cyrl-CS" sz="2400" dirty="0" smtClean="0"/>
              <a:t> – брига, поштовање и одговорност</a:t>
            </a:r>
          </a:p>
          <a:p>
            <a:pPr eaLnBrk="1" hangingPunct="1">
              <a:defRPr/>
            </a:pPr>
            <a:r>
              <a:rPr lang="sr-Cyrl-CS" sz="2400" b="1" dirty="0" smtClean="0"/>
              <a:t>Значајни односи</a:t>
            </a:r>
            <a:r>
              <a:rPr lang="sr-Cyrl-CS" sz="2400" dirty="0" smtClean="0"/>
              <a:t>: </a:t>
            </a:r>
            <a:r>
              <a:rPr lang="sr-Cyrl-CS" sz="2400" i="1" dirty="0" smtClean="0"/>
              <a:t>пријатељи, партнер, сарадници</a:t>
            </a:r>
          </a:p>
          <a:p>
            <a:pPr eaLnBrk="1" hangingPunct="1">
              <a:defRPr/>
            </a:pPr>
            <a:r>
              <a:rPr lang="sr-Cyrl-CS" sz="2400" b="1" dirty="0" smtClean="0"/>
              <a:t>Криза и неуспех </a:t>
            </a:r>
            <a:r>
              <a:rPr lang="sr-Cyrl-CS" sz="2400" dirty="0" smtClean="0"/>
              <a:t>– </a:t>
            </a:r>
            <a:r>
              <a:rPr lang="sr-Cyrl-CS" sz="2400" i="1" dirty="0" smtClean="0"/>
              <a:t>осећање усамљености, издвојености и празнине</a:t>
            </a:r>
            <a:endParaRPr lang="en-US" sz="2400" i="1" dirty="0" smtClean="0"/>
          </a:p>
          <a:p>
            <a:pPr eaLnBrk="1" hangingPunct="1">
              <a:defRPr/>
            </a:pPr>
            <a:endParaRPr lang="en-US" sz="2400" dirty="0" smtClean="0"/>
          </a:p>
        </p:txBody>
      </p:sp>
      <p:pic>
        <p:nvPicPr>
          <p:cNvPr id="17413" name="Picture 6" descr="3934d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355"/>
          <a:stretch/>
        </p:blipFill>
        <p:spPr bwMode="auto">
          <a:xfrm>
            <a:off x="730102" y="4114800"/>
            <a:ext cx="3352800" cy="1985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CS" sz="4000" smtClean="0"/>
              <a:t>7. ПЛОДОТВОРНОСТ (</a:t>
            </a:r>
            <a:r>
              <a:rPr lang="en-US" sz="4000" smtClean="0"/>
              <a:t>vs.</a:t>
            </a:r>
            <a:r>
              <a:rPr lang="sr-Cyrl-CS" sz="4000" smtClean="0"/>
              <a:t> ЗАСТОЈ)</a:t>
            </a:r>
            <a:endParaRPr lang="en-US" sz="4000" smtClean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1600200"/>
            <a:ext cx="49530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sr-Cyrl-CS" sz="2400" dirty="0" smtClean="0"/>
              <a:t>36 – 65 г. </a:t>
            </a:r>
            <a:r>
              <a:rPr lang="sr-Cyrl-CS" sz="2400" i="1" dirty="0" smtClean="0"/>
              <a:t>Средње одрасло доба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400" b="1" dirty="0" smtClean="0"/>
              <a:t>Основна активност</a:t>
            </a:r>
            <a:r>
              <a:rPr lang="sr-Cyrl-CS" sz="2400" dirty="0" smtClean="0"/>
              <a:t>: разноврсни облици стварања (потомства, ствари, идеја, вештина)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400" b="1" dirty="0" smtClean="0"/>
              <a:t>Главна врлина</a:t>
            </a:r>
            <a:r>
              <a:rPr lang="sr-Cyrl-CS" sz="2400" dirty="0" smtClean="0"/>
              <a:t>: </a:t>
            </a:r>
            <a:r>
              <a:rPr lang="sr-Cyrl-CS" sz="2400" i="1" dirty="0" smtClean="0">
                <a:solidFill>
                  <a:srgbClr val="FF0000"/>
                </a:solidFill>
              </a:rPr>
              <a:t>нега</a:t>
            </a:r>
            <a:r>
              <a:rPr lang="sr-Cyrl-CS" sz="2400" dirty="0" smtClean="0"/>
              <a:t> – </a:t>
            </a:r>
            <a:r>
              <a:rPr lang="sr-Cyrl-CS" sz="2000" dirty="0" smtClean="0"/>
              <a:t>“старање за све што је створено љубављу, неопходношћу и случајношћу”</a:t>
            </a:r>
            <a:endParaRPr lang="sr-Cyrl-CS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400" b="1" dirty="0" smtClean="0"/>
              <a:t>Значајни односи</a:t>
            </a:r>
            <a:r>
              <a:rPr lang="sr-Cyrl-CS" sz="2400" dirty="0" smtClean="0"/>
              <a:t>: </a:t>
            </a:r>
            <a:r>
              <a:rPr lang="sr-Cyrl-CS" sz="2400" i="1" dirty="0" smtClean="0"/>
              <a:t>укућани и колеге</a:t>
            </a:r>
          </a:p>
          <a:p>
            <a:pPr eaLnBrk="1" hangingPunct="1">
              <a:lnSpc>
                <a:spcPct val="80000"/>
              </a:lnSpc>
              <a:defRPr/>
            </a:pPr>
            <a:endParaRPr lang="sr-Cyrl-CS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953000" y="1544637"/>
            <a:ext cx="38862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sr-Cyrl-CS" sz="2400" b="1" dirty="0" smtClean="0"/>
              <a:t>Главна активност: </a:t>
            </a:r>
            <a:r>
              <a:rPr lang="sr-Cyrl-CS" sz="2400" dirty="0" smtClean="0"/>
              <a:t>гајење потомства и настављање културе</a:t>
            </a:r>
            <a:endParaRPr lang="sr-Cyrl-CS" dirty="0" smtClean="0"/>
          </a:p>
          <a:p>
            <a:pPr eaLnBrk="1" hangingPunct="1">
              <a:lnSpc>
                <a:spcPct val="80000"/>
              </a:lnSpc>
              <a:defRPr/>
            </a:pPr>
            <a:endParaRPr lang="sr-Cyrl-CS" dirty="0" smtClean="0"/>
          </a:p>
          <a:p>
            <a:pPr eaLnBrk="1" hangingPunct="1">
              <a:lnSpc>
                <a:spcPct val="80000"/>
              </a:lnSpc>
              <a:defRPr/>
            </a:pPr>
            <a:endParaRPr lang="sr-Cyrl-CS" dirty="0" smtClean="0"/>
          </a:p>
          <a:p>
            <a:pPr eaLnBrk="1" hangingPunct="1">
              <a:lnSpc>
                <a:spcPct val="80000"/>
              </a:lnSpc>
              <a:defRPr/>
            </a:pPr>
            <a:endParaRPr lang="sr-Cyrl-CS" dirty="0" smtClean="0"/>
          </a:p>
          <a:p>
            <a:pPr eaLnBrk="1" hangingPunct="1">
              <a:lnSpc>
                <a:spcPct val="80000"/>
              </a:lnSpc>
              <a:defRPr/>
            </a:pPr>
            <a:endParaRPr lang="sr-Cyrl-CS" dirty="0" smtClean="0"/>
          </a:p>
          <a:p>
            <a:pPr eaLnBrk="1" hangingPunct="1">
              <a:lnSpc>
                <a:spcPct val="80000"/>
              </a:lnSpc>
              <a:defRPr/>
            </a:pPr>
            <a:endParaRPr lang="sr-Cyrl-CS" sz="2400" dirty="0" smtClean="0"/>
          </a:p>
          <a:p>
            <a:pPr eaLnBrk="1" hangingPunct="1">
              <a:lnSpc>
                <a:spcPct val="80000"/>
              </a:lnSpc>
              <a:defRPr/>
            </a:pPr>
            <a:endParaRPr lang="sr-Cyrl-CS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400" b="1" dirty="0" smtClean="0"/>
              <a:t>Криза и неуспех </a:t>
            </a:r>
            <a:r>
              <a:rPr lang="sr-Cyrl-CS" sz="2400" dirty="0" smtClean="0"/>
              <a:t>– </a:t>
            </a:r>
            <a:r>
              <a:rPr lang="sr-Cyrl-CS" sz="2400" i="1" dirty="0" smtClean="0"/>
              <a:t>застој и апатија</a:t>
            </a:r>
          </a:p>
          <a:p>
            <a:pPr eaLnBrk="1" hangingPunct="1">
              <a:defRPr/>
            </a:pPr>
            <a:endParaRPr lang="en-US" dirty="0" smtClean="0"/>
          </a:p>
        </p:txBody>
      </p:sp>
      <p:pic>
        <p:nvPicPr>
          <p:cNvPr id="18437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95"/>
          <a:stretch/>
        </p:blipFill>
        <p:spPr bwMode="auto">
          <a:xfrm>
            <a:off x="5337544" y="2667000"/>
            <a:ext cx="3279618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CS" smtClean="0"/>
              <a:t>8. ИНТЕГРИТЕТ (</a:t>
            </a:r>
            <a:r>
              <a:rPr lang="en-US" smtClean="0"/>
              <a:t>vs.</a:t>
            </a:r>
            <a:r>
              <a:rPr lang="sr-Cyrl-CS" smtClean="0"/>
              <a:t> ОЧАЈАЊЕ)</a:t>
            </a:r>
            <a:endParaRPr lang="en-US" smtClean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sr-Cyrl-CS" sz="2200" dirty="0" smtClean="0"/>
              <a:t>66 –  ; </a:t>
            </a:r>
            <a:r>
              <a:rPr lang="sr-Cyrl-CS" sz="2200" i="1" dirty="0" smtClean="0"/>
              <a:t>доба старости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200" b="1" dirty="0" smtClean="0"/>
              <a:t>Главна активност</a:t>
            </a:r>
            <a:r>
              <a:rPr lang="sr-Cyrl-CS" sz="2200" dirty="0" smtClean="0"/>
              <a:t>: свођење животног биланса и преоцењивање целокупног живота</a:t>
            </a:r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sr-Cyrl-CS" sz="2000" dirty="0" smtClean="0"/>
              <a:t>Уколико је успешно решио све кризе, човек стиче </a:t>
            </a:r>
            <a:r>
              <a:rPr lang="sr-Cyrl-CS" sz="2000" i="1" dirty="0" smtClean="0"/>
              <a:t>осећање  јединствености и интегритет ега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000" b="1" dirty="0" smtClean="0"/>
              <a:t>Основна врлина</a:t>
            </a:r>
            <a:r>
              <a:rPr lang="sr-Cyrl-CS" sz="2000" dirty="0" smtClean="0"/>
              <a:t>: </a:t>
            </a:r>
            <a:r>
              <a:rPr lang="sr-Cyrl-CS" sz="2000" i="1" dirty="0" smtClean="0">
                <a:solidFill>
                  <a:srgbClr val="FF0000"/>
                </a:solidFill>
              </a:rPr>
              <a:t>мудрост</a:t>
            </a:r>
            <a:r>
              <a:rPr lang="sr-Cyrl-CS" sz="2000" dirty="0" smtClean="0"/>
              <a:t> </a:t>
            </a:r>
            <a:r>
              <a:rPr lang="sr-Cyrl-CS" sz="1800" dirty="0" smtClean="0"/>
              <a:t>– “непристрасна заокупљеност животом пред самим лицем смрти”</a:t>
            </a:r>
            <a:endParaRPr lang="sr-Cyrl-CS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000" b="1" dirty="0" smtClean="0"/>
              <a:t>Значајни односи</a:t>
            </a:r>
            <a:r>
              <a:rPr lang="sr-Cyrl-CS" sz="2000" dirty="0" smtClean="0"/>
              <a:t>: </a:t>
            </a:r>
            <a:r>
              <a:rPr lang="sr-Cyrl-CS" sz="2000" i="1" dirty="0" smtClean="0"/>
              <a:t>човечанство</a:t>
            </a:r>
            <a:r>
              <a:rPr lang="sr-Cyrl-CS" sz="2000" dirty="0" smtClean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000" b="1" dirty="0" smtClean="0"/>
              <a:t>Криза и неуспех </a:t>
            </a:r>
            <a:r>
              <a:rPr lang="sr-Cyrl-CS" sz="2000" dirty="0" smtClean="0"/>
              <a:t>– </a:t>
            </a:r>
            <a:r>
              <a:rPr lang="sr-Cyrl-CS" sz="2000" i="1" dirty="0" smtClean="0"/>
              <a:t>осећање празнине, бесмисла, неуспеха, промашености, безнађа и очајања пред скором смрћу </a:t>
            </a:r>
            <a:r>
              <a:rPr lang="sr-Cyrl-CS" sz="2000" dirty="0" smtClean="0"/>
              <a:t>(нема поправног)</a:t>
            </a:r>
          </a:p>
          <a:p>
            <a:pPr eaLnBrk="1" hangingPunct="1">
              <a:lnSpc>
                <a:spcPct val="80000"/>
              </a:lnSpc>
              <a:defRPr/>
            </a:pPr>
            <a:endParaRPr lang="sr-Cyrl-CS" sz="20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000" dirty="0" smtClean="0"/>
          </a:p>
        </p:txBody>
      </p:sp>
      <p:pic>
        <p:nvPicPr>
          <p:cNvPr id="19461" name="Picture 6" descr="5435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436179"/>
            <a:ext cx="2270124" cy="302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CS" smtClean="0"/>
              <a:t>ПСИХОИСТОРИЈА И ПАТОБИОГРАФИЈЕ</a:t>
            </a:r>
            <a:endParaRPr lang="en-US" smtClean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CS" sz="2800" b="1" dirty="0" smtClean="0"/>
              <a:t>Психоисторија</a:t>
            </a:r>
            <a:r>
              <a:rPr lang="sr-Cyrl-CS" sz="2800" dirty="0" smtClean="0"/>
              <a:t> - мултидисциплинарна област истраживања</a:t>
            </a:r>
          </a:p>
          <a:p>
            <a:pPr eaLnBrk="1" hangingPunct="1">
              <a:defRPr/>
            </a:pPr>
            <a:r>
              <a:rPr lang="sr-Cyrl-CS" sz="2800" b="1" dirty="0" smtClean="0"/>
              <a:t>Патобиографије</a:t>
            </a:r>
            <a:r>
              <a:rPr lang="sr-Cyrl-CS" sz="2800" dirty="0" smtClean="0"/>
              <a:t> и студије случајева</a:t>
            </a:r>
          </a:p>
          <a:p>
            <a:pPr lvl="1" eaLnBrk="1" hangingPunct="1">
              <a:defRPr/>
            </a:pPr>
            <a:r>
              <a:rPr lang="sr-Cyrl-CS" sz="2400" dirty="0" smtClean="0"/>
              <a:t>Проблеми у изучавању славних особа</a:t>
            </a:r>
          </a:p>
          <a:p>
            <a:pPr lvl="1" eaLnBrk="1" hangingPunct="1">
              <a:defRPr/>
            </a:pPr>
            <a:r>
              <a:rPr lang="sr-Cyrl-CS" sz="2400" dirty="0" smtClean="0"/>
              <a:t>Ериксонове патобиографије Лутера, Гандија, Хитлера, Горког, Џеферсона ...</a:t>
            </a:r>
          </a:p>
          <a:p>
            <a:pPr eaLnBrk="1" hangingPunct="1">
              <a:defRPr/>
            </a:pPr>
            <a:endParaRPr lang="sr-Cyrl-CS" sz="2800" dirty="0" smtClean="0"/>
          </a:p>
          <a:p>
            <a:pPr eaLnBrk="1" hangingPunct="1">
              <a:defRPr/>
            </a:pPr>
            <a:endParaRPr lang="sr-Cyrl-CS" sz="2800" dirty="0" smtClean="0"/>
          </a:p>
          <a:p>
            <a:pPr eaLnBrk="1" hangingPunct="1">
              <a:defRPr/>
            </a:pPr>
            <a:endParaRPr lang="sr-Cyrl-CS" sz="2800" dirty="0" smtClean="0"/>
          </a:p>
          <a:p>
            <a:pPr eaLnBrk="1" hangingPunct="1">
              <a:defRPr/>
            </a:pPr>
            <a:endParaRPr lang="sr-Cyrl-CS" sz="2800" dirty="0" smtClean="0"/>
          </a:p>
          <a:p>
            <a:pPr eaLnBrk="1" hangingPunct="1">
              <a:defRPr/>
            </a:pPr>
            <a:endParaRPr lang="sr-Cyrl-CS" sz="2800" dirty="0" smtClean="0"/>
          </a:p>
          <a:p>
            <a:pPr eaLnBrk="1" hangingPunct="1">
              <a:defRPr/>
            </a:pPr>
            <a:endParaRPr lang="sr-Cyrl-CS" sz="28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490989"/>
            <a:ext cx="1066800" cy="1559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629064"/>
            <a:ext cx="102235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536848"/>
            <a:ext cx="1219200" cy="1500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7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611539"/>
            <a:ext cx="1040163" cy="1368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8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85" r="15128" b="13295"/>
          <a:stretch>
            <a:fillRect/>
          </a:stretch>
        </p:blipFill>
        <p:spPr bwMode="auto">
          <a:xfrm>
            <a:off x="7115840" y="4629064"/>
            <a:ext cx="1222447" cy="1466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8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CS" sz="3200" smtClean="0"/>
              <a:t>ЕРИХ ХОМБУРГЕР ЕРИКСОН </a:t>
            </a:r>
            <a:r>
              <a:rPr lang="en-US" sz="3200" smtClean="0"/>
              <a:t/>
            </a:r>
            <a:br>
              <a:rPr lang="en-US" sz="3200" smtClean="0"/>
            </a:br>
            <a:r>
              <a:rPr lang="sr-Cyrl-CS" sz="3200" smtClean="0"/>
              <a:t>(1902-1994)</a:t>
            </a:r>
            <a:endParaRPr lang="en-US" sz="3200" smtClean="0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3838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sr-Cyrl-CS" sz="16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sr-Cyrl-CS" sz="16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sr-Cyrl-CS" sz="16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sr-Cyrl-CS" sz="16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sr-Cyrl-CS" sz="16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sr-Cyrl-CS" sz="16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sr-Cyrl-CS" sz="16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sr-Cyrl-CS" sz="16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sr-Cyrl-CS" sz="16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sr-Cyrl-CS" sz="1600" dirty="0" smtClean="0"/>
              <a:t>	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sr-Cyrl-CS" sz="1600" dirty="0" smtClean="0"/>
              <a:t>	</a:t>
            </a:r>
            <a:r>
              <a:rPr lang="sr-Cyrl-CS" sz="1800" dirty="0" smtClean="0"/>
              <a:t>ЖИВОТ И ДЕЛО (Порекло, детињство, студије, одлазак у САД, истраживач и професор</a:t>
            </a:r>
            <a:r>
              <a:rPr lang="en-US" sz="1800" dirty="0" smtClean="0"/>
              <a:t>, </a:t>
            </a:r>
            <a:r>
              <a:rPr lang="sr-Cyrl-CS" sz="1800" dirty="0" smtClean="0"/>
              <a:t>однос према Фројду)</a:t>
            </a:r>
            <a:endParaRPr lang="en-US" sz="1800" dirty="0" smtClean="0"/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body" sz="half" idx="2"/>
          </p:nvPr>
        </p:nvSpPr>
        <p:spPr>
          <a:xfrm>
            <a:off x="4652963" y="1600200"/>
            <a:ext cx="4033837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sr-Cyrl-CS" sz="2000" dirty="0" smtClean="0"/>
              <a:t>ГЛАВНА ДЕЛА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000" i="1" dirty="0" smtClean="0"/>
              <a:t>Детињство и друштво</a:t>
            </a:r>
            <a:r>
              <a:rPr lang="sr-Cyrl-CS" sz="2000" dirty="0" smtClean="0"/>
              <a:t> (1950)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000" i="1" dirty="0" smtClean="0"/>
              <a:t>Млади човек Лутер</a:t>
            </a:r>
            <a:r>
              <a:rPr lang="sr-Cyrl-CS" sz="2000" dirty="0" smtClean="0"/>
              <a:t> (1958)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000" i="1" dirty="0" smtClean="0"/>
              <a:t>Увид и одговорност</a:t>
            </a:r>
            <a:r>
              <a:rPr lang="sr-Cyrl-CS" sz="2000" dirty="0" smtClean="0"/>
              <a:t> (1964)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000" i="1" dirty="0" smtClean="0"/>
              <a:t>Идентитет: младост и криза</a:t>
            </a:r>
            <a:r>
              <a:rPr lang="sr-Cyrl-CS" sz="2000" dirty="0" smtClean="0"/>
              <a:t> (1968)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000" i="1" dirty="0" smtClean="0"/>
              <a:t>Гандијева истина</a:t>
            </a:r>
            <a:r>
              <a:rPr lang="sr-Cyrl-CS" sz="2000" dirty="0" smtClean="0"/>
              <a:t> (1969)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000" i="1" dirty="0" smtClean="0"/>
              <a:t>Димензије новог идентитета</a:t>
            </a:r>
            <a:r>
              <a:rPr lang="sr-Cyrl-CS" sz="2000" dirty="0" smtClean="0"/>
              <a:t> (1974)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000" i="1" dirty="0" smtClean="0"/>
              <a:t>Животна историја и историјски момент</a:t>
            </a:r>
            <a:r>
              <a:rPr lang="sr-Cyrl-CS" sz="2000" dirty="0" smtClean="0"/>
              <a:t> (1975)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000" i="1" dirty="0" smtClean="0"/>
              <a:t>Идентитет и животни циклус</a:t>
            </a:r>
            <a:r>
              <a:rPr lang="sr-Cyrl-CS" sz="2000" dirty="0" smtClean="0"/>
              <a:t> (1959; 1980)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dirty="0" smtClean="0"/>
          </a:p>
        </p:txBody>
      </p:sp>
      <p:graphicFrame>
        <p:nvGraphicFramePr>
          <p:cNvPr id="1026" name="Object 7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371600" y="1600200"/>
          <a:ext cx="2171700" cy="295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Bitmap Image" r:id="rId4" imgW="2180952" imgH="3209524" progId="Paint.Picture">
                  <p:embed/>
                </p:oleObj>
              </mc:Choice>
              <mc:Fallback>
                <p:oleObj name="Bitmap Image" r:id="rId4" imgW="2180952" imgH="3209524" progId="Paint.Picture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600200"/>
                        <a:ext cx="2171700" cy="295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5632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63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632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6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63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63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63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63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63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63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63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63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8" grpId="0"/>
      <p:bldP spid="56325" grpId="0" build="p"/>
      <p:bldP spid="5633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036638"/>
          </a:xfrm>
        </p:spPr>
        <p:txBody>
          <a:bodyPr/>
          <a:lstStyle/>
          <a:p>
            <a:pPr eaLnBrk="1" hangingPunct="1">
              <a:defRPr/>
            </a:pPr>
            <a:r>
              <a:rPr lang="sr-Cyrl-CS" dirty="0" smtClean="0"/>
              <a:t>ОСНОВНЕ ПОСТАВКЕ</a:t>
            </a:r>
            <a:endParaRPr lang="en-US" dirty="0" smtClean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pPr eaLnBrk="1" hangingPunct="1">
              <a:defRPr/>
            </a:pPr>
            <a:r>
              <a:rPr lang="sr-Cyrl-CS" sz="2400" i="1" dirty="0" smtClean="0"/>
              <a:t>Свест, разум и его </a:t>
            </a:r>
            <a:r>
              <a:rPr lang="sr-Cyrl-CS" sz="2400" dirty="0" smtClean="0"/>
              <a:t>имају важну улогу</a:t>
            </a:r>
            <a:r>
              <a:rPr lang="en-US" sz="2400" dirty="0" smtClean="0"/>
              <a:t> </a:t>
            </a:r>
            <a:r>
              <a:rPr lang="sr-Cyrl-CS" sz="2400" dirty="0" smtClean="0"/>
              <a:t>у личности и развоју (важнију него несвесно</a:t>
            </a:r>
            <a:r>
              <a:rPr lang="en-US" sz="2400" dirty="0" smtClean="0"/>
              <a:t>, </a:t>
            </a:r>
            <a:r>
              <a:rPr lang="sr-Cyrl-RS" sz="2400" dirty="0" smtClean="0"/>
              <a:t>нагони</a:t>
            </a:r>
            <a:r>
              <a:rPr lang="sr-Cyrl-CS" sz="2400" dirty="0" smtClean="0"/>
              <a:t> и </a:t>
            </a:r>
            <a:r>
              <a:rPr lang="sr-Cyrl-CS" sz="2400" i="1" dirty="0" smtClean="0"/>
              <a:t>ид</a:t>
            </a:r>
            <a:r>
              <a:rPr lang="sr-Cyrl-CS" sz="2400" dirty="0" smtClean="0"/>
              <a:t>).</a:t>
            </a:r>
          </a:p>
          <a:p>
            <a:pPr eaLnBrk="1" hangingPunct="1">
              <a:defRPr/>
            </a:pPr>
            <a:r>
              <a:rPr lang="sr-Cyrl-CS" sz="2400" dirty="0" smtClean="0"/>
              <a:t>Развој личности је </a:t>
            </a:r>
            <a:r>
              <a:rPr lang="sr-Cyrl-CS" sz="2400" dirty="0"/>
              <a:t>пре </a:t>
            </a:r>
            <a:r>
              <a:rPr lang="sr-Cyrl-CS" sz="2400" i="1" dirty="0"/>
              <a:t>психосоцијалан</a:t>
            </a:r>
            <a:r>
              <a:rPr lang="en-US" sz="2400" dirty="0" smtClean="0"/>
              <a:t>,</a:t>
            </a:r>
            <a:r>
              <a:rPr lang="sr-Cyrl-CS" sz="2400" dirty="0" smtClean="0"/>
              <a:t> </a:t>
            </a:r>
            <a:endParaRPr lang="en-US" sz="24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dirty="0" smtClean="0"/>
              <a:t>	</a:t>
            </a:r>
            <a:r>
              <a:rPr lang="sr-Cyrl-CS" sz="2400" dirty="0" smtClean="0"/>
              <a:t>него психосексуалан (условљен </a:t>
            </a:r>
            <a:r>
              <a:rPr lang="sr-Cyrl-CS" sz="2400" dirty="0" smtClean="0"/>
              <a:t>је породицом</a:t>
            </a:r>
            <a:r>
              <a:rPr lang="sr-Cyrl-CS" sz="2400" dirty="0" smtClean="0"/>
              <a:t>, </a:t>
            </a:r>
            <a:r>
              <a:rPr lang="sr-Cyrl-CS" sz="2400" dirty="0" smtClean="0"/>
              <a:t>али и друштвом</a:t>
            </a:r>
            <a:r>
              <a:rPr lang="sr-Cyrl-CS" sz="2400" dirty="0" smtClean="0"/>
              <a:t>, културом и историјом).</a:t>
            </a:r>
          </a:p>
          <a:p>
            <a:pPr eaLnBrk="1" hangingPunct="1">
              <a:defRPr/>
            </a:pPr>
            <a:r>
              <a:rPr lang="sr-Cyrl-CS" sz="2400" dirty="0" smtClean="0"/>
              <a:t>Развој је </a:t>
            </a:r>
            <a:r>
              <a:rPr lang="sr-Cyrl-CS" sz="2400" i="1" dirty="0" smtClean="0"/>
              <a:t>епигенетски и ступњевит </a:t>
            </a:r>
            <a:r>
              <a:rPr lang="sr-Cyrl-CS" sz="2400" dirty="0" smtClean="0"/>
              <a:t>(генетски су детерминисани целина, редослед и време јављања појединих ступњева развоја).</a:t>
            </a:r>
          </a:p>
          <a:p>
            <a:pPr eaLnBrk="1" hangingPunct="1">
              <a:defRPr/>
            </a:pPr>
            <a:r>
              <a:rPr lang="sr-Cyrl-CS" sz="2400" dirty="0" smtClean="0"/>
              <a:t>Развој личности траје </a:t>
            </a:r>
            <a:r>
              <a:rPr lang="sr-Cyrl-CS" sz="2400" i="1" dirty="0" smtClean="0"/>
              <a:t>цео живот </a:t>
            </a:r>
            <a:r>
              <a:rPr lang="sr-Cyrl-CS" sz="2400" dirty="0" smtClean="0"/>
              <a:t>(није завршен ни у 5. ни у </a:t>
            </a:r>
            <a:r>
              <a:rPr lang="sr-Cyrl-CS" sz="2400" dirty="0" smtClean="0"/>
              <a:t>25</a:t>
            </a:r>
            <a:r>
              <a:rPr lang="sr-Cyrl-CS" sz="2400" dirty="0" smtClean="0"/>
              <a:t>; рани развој није фаталан и није кључ за потоњи развој</a:t>
            </a:r>
            <a:r>
              <a:rPr lang="sr-Cyrl-CS" sz="2400" dirty="0" smtClean="0"/>
              <a:t>)</a:t>
            </a:r>
            <a:endParaRPr lang="sr-Cyrl-CS" sz="2400" dirty="0" smtClean="0"/>
          </a:p>
          <a:p>
            <a:pPr eaLnBrk="1" hangingPunct="1">
              <a:defRPr/>
            </a:pPr>
            <a:r>
              <a:rPr lang="sr-Cyrl-CS" sz="2400" dirty="0" smtClean="0"/>
              <a:t>Људска природа је пре </a:t>
            </a:r>
            <a:r>
              <a:rPr lang="sr-Cyrl-CS" sz="2400" i="1" dirty="0" smtClean="0"/>
              <a:t>добра</a:t>
            </a:r>
            <a:r>
              <a:rPr lang="sr-Cyrl-CS" sz="2400" dirty="0" smtClean="0"/>
              <a:t>, него рђава.</a:t>
            </a:r>
            <a:endParaRPr lang="en-US" sz="2400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CS" smtClean="0"/>
              <a:t>ЕМПИРИЈСКА ОСНОВА ПОЈМА ИДЕНТИТЕТА</a:t>
            </a:r>
            <a:endParaRPr lang="en-US" smtClean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600200"/>
            <a:ext cx="4495800" cy="4530725"/>
          </a:xfrm>
        </p:spPr>
        <p:txBody>
          <a:bodyPr/>
          <a:lstStyle/>
          <a:p>
            <a:pPr eaLnBrk="1" hangingPunct="1">
              <a:defRPr/>
            </a:pPr>
            <a:r>
              <a:rPr lang="sr-Cyrl-CS" sz="2400" b="1" dirty="0" smtClean="0"/>
              <a:t>Ратни ветерани </a:t>
            </a:r>
            <a:r>
              <a:rPr lang="sr-Cyrl-CS" sz="2000" dirty="0" smtClean="0"/>
              <a:t>(</a:t>
            </a:r>
            <a:r>
              <a:rPr lang="sr-Cyrl-CS" sz="2000" i="1" dirty="0" smtClean="0"/>
              <a:t>криза идентитета </a:t>
            </a:r>
            <a:r>
              <a:rPr lang="sr-Cyrl-CS" sz="2000" dirty="0" smtClean="0"/>
              <a:t>- губитак личног идентитета</a:t>
            </a:r>
            <a:r>
              <a:rPr lang="en-US" sz="2000" dirty="0" smtClean="0"/>
              <a:t>,</a:t>
            </a:r>
            <a:r>
              <a:rPr lang="sr-Cyrl-CS" sz="2000" dirty="0" smtClean="0"/>
              <a:t> </a:t>
            </a:r>
            <a:r>
              <a:rPr lang="sr-Cyrl-CS" sz="2000" dirty="0" smtClean="0"/>
              <a:t>нејасна граница </a:t>
            </a:r>
            <a:r>
              <a:rPr lang="sr-Cyrl-CS" sz="2000" dirty="0" smtClean="0"/>
              <a:t>ега, </a:t>
            </a:r>
            <a:r>
              <a:rPr lang="sr-Cyrl-CS" sz="2000" dirty="0" smtClean="0"/>
              <a:t>преосетљивост, дезинтеграција</a:t>
            </a:r>
            <a:r>
              <a:rPr lang="sr-Cyrl-CS" sz="2000" dirty="0" smtClean="0"/>
              <a:t>, </a:t>
            </a:r>
            <a:r>
              <a:rPr lang="sr-Cyrl-CS" sz="2000" dirty="0" smtClean="0"/>
              <a:t>стрепња, дезоријентација</a:t>
            </a:r>
            <a:r>
              <a:rPr lang="sr-Cyrl-CS" sz="2000" dirty="0" smtClean="0"/>
              <a:t>, </a:t>
            </a:r>
            <a:r>
              <a:rPr lang="sr-Cyrl-CS" sz="2000" dirty="0" smtClean="0"/>
              <a:t>страшни снови</a:t>
            </a:r>
            <a:r>
              <a:rPr lang="sr-Cyrl-CS" sz="2000" dirty="0" smtClean="0"/>
              <a:t>, несаница, страхови)</a:t>
            </a:r>
          </a:p>
          <a:p>
            <a:pPr eaLnBrk="1" hangingPunct="1">
              <a:defRPr/>
            </a:pPr>
            <a:endParaRPr lang="sr-Cyrl-CS" dirty="0" smtClean="0"/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931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419600" cy="4572000"/>
          </a:xfrm>
        </p:spPr>
        <p:txBody>
          <a:bodyPr/>
          <a:lstStyle/>
          <a:p>
            <a:pPr eaLnBrk="1" hangingPunct="1">
              <a:defRPr/>
            </a:pPr>
            <a:r>
              <a:rPr lang="sr-Cyrl-CS" sz="2400" b="1" dirty="0" smtClean="0"/>
              <a:t>Млади делинквенти</a:t>
            </a:r>
            <a:r>
              <a:rPr lang="sr-Cyrl-CS" b="1" dirty="0" smtClean="0"/>
              <a:t> </a:t>
            </a:r>
            <a:r>
              <a:rPr lang="sr-Cyrl-CS" sz="2000" dirty="0" smtClean="0"/>
              <a:t>(</a:t>
            </a:r>
            <a:r>
              <a:rPr lang="sr-Cyrl-CS" sz="2000" i="1" dirty="0" smtClean="0"/>
              <a:t>конфузија идентитета </a:t>
            </a:r>
            <a:r>
              <a:rPr lang="sr-Cyrl-CS" sz="2000" dirty="0" smtClean="0"/>
              <a:t>– збрка, трагање за </a:t>
            </a:r>
            <a:r>
              <a:rPr lang="sr-Cyrl-CS" sz="2000" dirty="0" smtClean="0"/>
              <a:t>личним идентитетом</a:t>
            </a:r>
            <a:r>
              <a:rPr lang="sr-Cyrl-CS" sz="2000" dirty="0" smtClean="0"/>
              <a:t>, за својим могућностима, </a:t>
            </a:r>
            <a:r>
              <a:rPr lang="sr-Cyrl-CS" sz="2000" dirty="0" smtClean="0"/>
              <a:t>потребама, вредностима</a:t>
            </a:r>
            <a:r>
              <a:rPr lang="sr-Cyrl-CS" sz="2000" dirty="0" smtClean="0"/>
              <a:t>, циљевима, за самоодређењем)</a:t>
            </a:r>
            <a:endParaRPr lang="en-US" sz="2000" dirty="0" smtClean="0"/>
          </a:p>
          <a:p>
            <a:pPr eaLnBrk="1" hangingPunct="1">
              <a:defRPr/>
            </a:pPr>
            <a:endParaRPr lang="en-US" sz="2400" dirty="0" smtClean="0"/>
          </a:p>
        </p:txBody>
      </p:sp>
      <p:pic>
        <p:nvPicPr>
          <p:cNvPr id="6149" name="Picture 6" descr="mladi-ljud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6019" y="4191000"/>
            <a:ext cx="2209800" cy="2199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8" descr="VietnamMemorialVisitors_tv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191000"/>
            <a:ext cx="2199846" cy="2199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CS" smtClean="0"/>
              <a:t>ПОЈАМ ИДЕНТИТЕТА </a:t>
            </a:r>
            <a:endParaRPr lang="en-US" smtClean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r-Cyrl-CS" sz="2200" b="1" dirty="0" smtClean="0"/>
              <a:t>Термин</a:t>
            </a:r>
            <a:r>
              <a:rPr lang="sr-Cyrl-CS" sz="2200" dirty="0" smtClean="0"/>
              <a:t> (</a:t>
            </a:r>
            <a:r>
              <a:rPr lang="sr-Latn-CS" sz="2200" dirty="0" smtClean="0"/>
              <a:t>n. lat. </a:t>
            </a:r>
            <a:r>
              <a:rPr lang="sr-Latn-CS" sz="2200" i="1" dirty="0" smtClean="0"/>
              <a:t>identitas </a:t>
            </a:r>
            <a:r>
              <a:rPr lang="sr-Latn-CS" sz="2200" dirty="0" smtClean="0"/>
              <a:t>= </a:t>
            </a:r>
            <a:r>
              <a:rPr lang="sr-Cyrl-CS" sz="2200" dirty="0" smtClean="0"/>
              <a:t>истоветност)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2200" b="1" dirty="0" smtClean="0"/>
              <a:t>Појам идентитета</a:t>
            </a:r>
            <a:r>
              <a:rPr lang="sr-Cyrl-CS" sz="2200" dirty="0" smtClean="0"/>
              <a:t> (</a:t>
            </a:r>
            <a:r>
              <a:rPr lang="sr-Cyrl-CS" sz="2200" i="1" dirty="0" smtClean="0"/>
              <a:t>Ко сам ја? </a:t>
            </a:r>
            <a:r>
              <a:rPr lang="sr-Cyrl-CS" sz="2200" dirty="0" smtClean="0"/>
              <a:t>Доживљај </a:t>
            </a:r>
            <a:r>
              <a:rPr lang="sr-Cyrl-CS" sz="2200" dirty="0" smtClean="0"/>
              <a:t>нсв. и св. самоистоветности </a:t>
            </a:r>
            <a:r>
              <a:rPr lang="sr-Cyrl-CS" sz="2200" dirty="0" smtClean="0"/>
              <a:t>и континуитета властитог </a:t>
            </a:r>
            <a:r>
              <a:rPr lang="sr-Cyrl-CS" sz="2200" i="1" dirty="0" smtClean="0"/>
              <a:t>ја</a:t>
            </a:r>
            <a:r>
              <a:rPr lang="sr-Cyrl-CS" sz="2200" dirty="0" smtClean="0"/>
              <a:t> током времена, упркос променама.</a:t>
            </a:r>
            <a:endParaRPr lang="en-US" sz="22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2200" i="1" dirty="0" smtClean="0"/>
              <a:t>Нормалан идентитет</a:t>
            </a:r>
            <a:r>
              <a:rPr lang="en-US" sz="2200" i="1" dirty="0" smtClean="0"/>
              <a:t> </a:t>
            </a:r>
            <a:r>
              <a:rPr lang="sr-Cyrl-RS" sz="2200" i="1" dirty="0" smtClean="0"/>
              <a:t>- </a:t>
            </a:r>
            <a:r>
              <a:rPr lang="sr-Cyrl-CS" sz="2200" dirty="0" smtClean="0"/>
              <a:t>претежно несвестан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2200" dirty="0" smtClean="0"/>
              <a:t>Изразита свест о идентитету – симптом </a:t>
            </a:r>
            <a:r>
              <a:rPr lang="sr-Cyrl-CS" sz="2200" i="1" dirty="0" smtClean="0"/>
              <a:t>кризе и поремећаја идентитета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267200" cy="4530725"/>
          </a:xfrm>
        </p:spPr>
        <p:txBody>
          <a:bodyPr/>
          <a:lstStyle/>
          <a:p>
            <a:pPr eaLnBrk="1" hangingPunct="1">
              <a:defRPr/>
            </a:pPr>
            <a:r>
              <a:rPr lang="sr-Cyrl-RS" sz="2000" i="1" dirty="0" smtClean="0"/>
              <a:t>Млади </a:t>
            </a:r>
            <a:r>
              <a:rPr lang="sr-Cyrl-RS" sz="2000" dirty="0" smtClean="0"/>
              <a:t>су посебно заокупљени собом, својим изгледом и способностима</a:t>
            </a:r>
          </a:p>
          <a:p>
            <a:pPr eaLnBrk="1" hangingPunct="1">
              <a:defRPr/>
            </a:pPr>
            <a:endParaRPr lang="sr-Cyrl-RS" sz="2000" i="1" dirty="0" smtClean="0"/>
          </a:p>
          <a:p>
            <a:pPr eaLnBrk="1" hangingPunct="1">
              <a:defRPr/>
            </a:pPr>
            <a:endParaRPr lang="sr-Cyrl-RS" sz="2000" i="1" dirty="0"/>
          </a:p>
          <a:p>
            <a:pPr eaLnBrk="1" hangingPunct="1">
              <a:defRPr/>
            </a:pPr>
            <a:endParaRPr lang="sr-Cyrl-RS" sz="2000" i="1" dirty="0" smtClean="0"/>
          </a:p>
          <a:p>
            <a:pPr eaLnBrk="1" hangingPunct="1">
              <a:defRPr/>
            </a:pPr>
            <a:endParaRPr lang="sr-Cyrl-RS" sz="2000" i="1" dirty="0"/>
          </a:p>
          <a:p>
            <a:pPr eaLnBrk="1" hangingPunct="1">
              <a:defRPr/>
            </a:pPr>
            <a:endParaRPr lang="sr-Cyrl-RS" sz="2000" i="1" dirty="0" smtClean="0"/>
          </a:p>
          <a:p>
            <a:pPr eaLnBrk="1" hangingPunct="1">
              <a:defRPr/>
            </a:pPr>
            <a:endParaRPr lang="sr-Cyrl-RS" sz="2000" i="1" dirty="0"/>
          </a:p>
          <a:p>
            <a:pPr eaLnBrk="1" hangingPunct="1">
              <a:defRPr/>
            </a:pPr>
            <a:endParaRPr lang="sr-Cyrl-RS" sz="2000" i="1" dirty="0" smtClean="0"/>
          </a:p>
          <a:p>
            <a:pPr eaLnBrk="1" hangingPunct="1">
              <a:defRPr/>
            </a:pPr>
            <a:r>
              <a:rPr lang="sr-Cyrl-RS" sz="2000" i="1" dirty="0" smtClean="0"/>
              <a:t>Трагање за идентитетом</a:t>
            </a:r>
            <a:r>
              <a:rPr lang="sr-Cyrl-RS" sz="2000" dirty="0" smtClean="0"/>
              <a:t> неизвесност, сумње, кризе, експериментисање</a:t>
            </a:r>
            <a:endParaRPr lang="en-US" sz="2000" i="1" dirty="0" smtClean="0"/>
          </a:p>
        </p:txBody>
      </p:sp>
      <p:pic>
        <p:nvPicPr>
          <p:cNvPr id="7173" name="Picture 6" descr="dani_ogledalo_punch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28" b="7802"/>
          <a:stretch/>
        </p:blipFill>
        <p:spPr bwMode="auto">
          <a:xfrm>
            <a:off x="5715000" y="2667000"/>
            <a:ext cx="2075436" cy="2403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CS" smtClean="0"/>
              <a:t>НЕГАТИВНИ ИДЕНТИТЕТ</a:t>
            </a:r>
            <a:endParaRPr lang="en-US" smtClean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00200"/>
            <a:ext cx="4343400" cy="4530725"/>
          </a:xfrm>
        </p:spPr>
        <p:txBody>
          <a:bodyPr/>
          <a:lstStyle/>
          <a:p>
            <a:pPr eaLnBrk="1" hangingPunct="1">
              <a:defRPr/>
            </a:pPr>
            <a:r>
              <a:rPr lang="sr-Cyrl-CS" b="1" dirty="0" smtClean="0"/>
              <a:t>Негативни идентитет </a:t>
            </a:r>
            <a:r>
              <a:rPr lang="sr-Cyrl-CS" dirty="0" smtClean="0"/>
              <a:t>– </a:t>
            </a:r>
          </a:p>
          <a:p>
            <a:pPr eaLnBrk="1" hangingPunct="1">
              <a:defRPr/>
            </a:pPr>
            <a:r>
              <a:rPr lang="ru-RU" sz="2000" i="1" dirty="0" smtClean="0"/>
              <a:t>Осећање појединца </a:t>
            </a:r>
            <a:r>
              <a:rPr lang="ru-RU" sz="2000" i="1" dirty="0"/>
              <a:t>да је друштвено непожељан, штетан и инфериоран</a:t>
            </a:r>
          </a:p>
          <a:p>
            <a:pPr eaLnBrk="1" hangingPunct="1">
              <a:defRPr/>
            </a:pPr>
            <a:r>
              <a:rPr lang="sr-Cyrl-RS" sz="2000" i="1" dirty="0" smtClean="0"/>
              <a:t>Д</a:t>
            </a:r>
            <a:r>
              <a:rPr lang="sr-Cyrl-CS" sz="2000" i="1" dirty="0" smtClean="0"/>
              <a:t>оживљај себе као злог, неморалног, опасног, безвредног створења</a:t>
            </a:r>
          </a:p>
          <a:p>
            <a:pPr eaLnBrk="1" hangingPunct="1">
              <a:defRPr/>
            </a:pPr>
            <a:r>
              <a:rPr lang="sr-Cyrl-CS" sz="2000" b="1" dirty="0" smtClean="0"/>
              <a:t>Настанак</a:t>
            </a:r>
            <a:r>
              <a:rPr lang="sr-Cyrl-CS" sz="2000" dirty="0" smtClean="0"/>
              <a:t>: дискриминациј</a:t>
            </a:r>
            <a:r>
              <a:rPr lang="en-US" sz="2000" dirty="0" smtClean="0"/>
              <a:t>a</a:t>
            </a:r>
            <a:r>
              <a:rPr lang="sr-Cyrl-CS" sz="2000" dirty="0" smtClean="0"/>
              <a:t> и доминациј</a:t>
            </a:r>
            <a:r>
              <a:rPr lang="en-US" sz="2000" dirty="0" smtClean="0"/>
              <a:t>a </a:t>
            </a:r>
            <a:r>
              <a:rPr lang="sr-Cyrl-RS" sz="2000" dirty="0" smtClean="0"/>
              <a:t>од стране већине</a:t>
            </a:r>
            <a:r>
              <a:rPr lang="sr-Cyrl-CS" sz="2000" dirty="0"/>
              <a:t> </a:t>
            </a:r>
            <a:r>
              <a:rPr lang="sr-Cyrl-CS" sz="2000" dirty="0" smtClean="0"/>
              <a:t>у </a:t>
            </a:r>
            <a:r>
              <a:rPr lang="sr-Cyrl-CS" sz="2000" dirty="0"/>
              <a:t>недемократском друштву код </a:t>
            </a:r>
            <a:r>
              <a:rPr lang="sr-Cyrl-CS" sz="2000" dirty="0" smtClean="0"/>
              <a:t>мањине ствара </a:t>
            </a:r>
            <a:r>
              <a:rPr lang="sr-Cyrl-CS" sz="2000" i="1" dirty="0" smtClean="0"/>
              <a:t>негативни идентитет </a:t>
            </a:r>
          </a:p>
          <a:p>
            <a:pPr eaLnBrk="1" hangingPunct="1">
              <a:defRPr/>
            </a:pPr>
            <a:endParaRPr lang="en-US" sz="2400" dirty="0" smtClean="0"/>
          </a:p>
        </p:txBody>
      </p:sp>
      <p:sp>
        <p:nvSpPr>
          <p:cNvPr id="1116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19600" y="1600200"/>
            <a:ext cx="4267200" cy="4530725"/>
          </a:xfrm>
        </p:spPr>
        <p:txBody>
          <a:bodyPr/>
          <a:lstStyle/>
          <a:p>
            <a:pPr eaLnBrk="1" hangingPunct="1">
              <a:defRPr/>
            </a:pPr>
            <a:r>
              <a:rPr lang="sr-Cyrl-CS" sz="2000" i="1" dirty="0" smtClean="0"/>
              <a:t>Социјално маргинални појединци, презрени искључени, потлачени</a:t>
            </a:r>
          </a:p>
          <a:p>
            <a:pPr eaLnBrk="1" hangingPunct="1">
              <a:defRPr/>
            </a:pPr>
            <a:endParaRPr lang="sr-Cyrl-CS" sz="2400" dirty="0" smtClean="0"/>
          </a:p>
          <a:p>
            <a:pPr eaLnBrk="1" hangingPunct="1">
              <a:defRPr/>
            </a:pPr>
            <a:endParaRPr lang="sr-Cyrl-CS" dirty="0" smtClean="0"/>
          </a:p>
          <a:p>
            <a:pPr eaLnBrk="1" hangingPunct="1">
              <a:defRPr/>
            </a:pPr>
            <a:endParaRPr lang="sr-Cyrl-CS" dirty="0" smtClean="0"/>
          </a:p>
          <a:p>
            <a:pPr eaLnBrk="1" hangingPunct="1">
              <a:defRPr/>
            </a:pPr>
            <a:endParaRPr lang="en-US" dirty="0" smtClean="0"/>
          </a:p>
        </p:txBody>
      </p:sp>
      <p:pic>
        <p:nvPicPr>
          <p:cNvPr id="8197" name="Picture 6" descr="204291380645902aee7e0268419941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971800"/>
            <a:ext cx="3581400" cy="2442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CS" smtClean="0"/>
              <a:t>КРИЗЕ ИДЕНТИТЕТА </a:t>
            </a:r>
            <a:endParaRPr lang="en-US" smtClean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800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b="1" dirty="0" smtClean="0"/>
              <a:t>K</a:t>
            </a:r>
            <a:r>
              <a:rPr lang="sr-Cyrl-CS" sz="2400" b="1" dirty="0" smtClean="0"/>
              <a:t>риза идентитета</a:t>
            </a:r>
            <a:r>
              <a:rPr lang="sr-Cyrl-CS" sz="2400" dirty="0" smtClean="0"/>
              <a:t> је нарушено осећање самоистоветности и континуитета у неком кризном, прекретном периоду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400" i="1" dirty="0" smtClean="0"/>
              <a:t>Нормалне</a:t>
            </a:r>
            <a:r>
              <a:rPr lang="en-US" sz="2400" i="1" dirty="0" smtClean="0"/>
              <a:t>, </a:t>
            </a:r>
            <a:r>
              <a:rPr lang="sr-Cyrl-CS" sz="2400" i="1" dirty="0" smtClean="0"/>
              <a:t>развојне кризе</a:t>
            </a:r>
            <a:r>
              <a:rPr lang="sr-Cyrl-CS" sz="2400" dirty="0" smtClean="0"/>
              <a:t> </a:t>
            </a:r>
            <a:r>
              <a:rPr lang="sr-Cyrl-CS" sz="2400" i="1" dirty="0" smtClean="0"/>
              <a:t>идентитета</a:t>
            </a:r>
            <a:r>
              <a:rPr lang="sr-Cyrl-CS" sz="2400" dirty="0" smtClean="0"/>
              <a:t> су пролазне тешкоће у обликовању идентитета, које воде вишем ступњу развоја и </a:t>
            </a:r>
            <a:r>
              <a:rPr lang="sr-Cyrl-CS" sz="2400" dirty="0" smtClean="0"/>
              <a:t>интеграције, као и приливу нове енергије.</a:t>
            </a:r>
            <a:endParaRPr lang="sr-Cyrl-CS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400" i="1" dirty="0" smtClean="0"/>
              <a:t>Позитивни исходи кризе</a:t>
            </a:r>
            <a:r>
              <a:rPr lang="sr-Cyrl-CS" sz="2400" dirty="0" smtClean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000" dirty="0" smtClean="0"/>
              <a:t>самостална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000" dirty="0" smtClean="0"/>
              <a:t>интегрисана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000" dirty="0" smtClean="0"/>
              <a:t>јединствена личност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400" i="1" dirty="0" smtClean="0"/>
              <a:t>Негативни исходи кризе</a:t>
            </a:r>
            <a:r>
              <a:rPr lang="sr-Cyrl-CS" sz="2400" dirty="0" smtClean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000" dirty="0" smtClean="0"/>
              <a:t>дезинтегрисана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000" dirty="0" smtClean="0"/>
              <a:t>дезоријентисана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000" dirty="0" smtClean="0"/>
              <a:t>незрела личност</a:t>
            </a:r>
            <a:endParaRPr lang="sr-Cyrl-CS" sz="24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000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CS" sz="4000" smtClean="0"/>
              <a:t>ПАТОЛОШКЕ КРИЗЕ ИДЕНТИТЕТА</a:t>
            </a:r>
            <a:endParaRPr lang="en-US" sz="4000" smtClean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CS" i="1" dirty="0"/>
              <a:t>П</a:t>
            </a:r>
            <a:r>
              <a:rPr lang="sr-Cyrl-CS" i="1" dirty="0" smtClean="0"/>
              <a:t>атолошке кризе</a:t>
            </a:r>
            <a:r>
              <a:rPr lang="sr-Cyrl-CS" dirty="0" smtClean="0"/>
              <a:t> </a:t>
            </a:r>
            <a:r>
              <a:rPr lang="sr-Cyrl-CS" i="1" dirty="0" smtClean="0"/>
              <a:t>идентитета </a:t>
            </a:r>
          </a:p>
          <a:p>
            <a:pPr eaLnBrk="1" hangingPunct="1">
              <a:defRPr/>
            </a:pPr>
            <a:r>
              <a:rPr lang="sr-Cyrl-CS" dirty="0" smtClean="0"/>
              <a:t>иреверзибилне промене личности </a:t>
            </a:r>
          </a:p>
          <a:p>
            <a:pPr eaLnBrk="1" hangingPunct="1">
              <a:defRPr/>
            </a:pPr>
            <a:r>
              <a:rPr lang="sr-Cyrl-CS" dirty="0"/>
              <a:t>п</a:t>
            </a:r>
            <a:r>
              <a:rPr lang="sr-Cyrl-CS" dirty="0" smtClean="0"/>
              <a:t>сихосоцијална изолација</a:t>
            </a:r>
          </a:p>
          <a:p>
            <a:pPr eaLnBrk="1" hangingPunct="1">
              <a:defRPr/>
            </a:pPr>
            <a:r>
              <a:rPr lang="sr-Cyrl-CS" dirty="0" smtClean="0"/>
              <a:t>узалудно трошење енергије </a:t>
            </a: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11469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pic>
        <p:nvPicPr>
          <p:cNvPr id="10245" name="Picture 6" descr="str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905000"/>
            <a:ext cx="2971800" cy="3622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CS" smtClean="0"/>
              <a:t>РАЗВОЈ ИДЕНТИТЕТА: СТУПЊЕВИ, КРИЗЕ, ИСХОДИ</a:t>
            </a:r>
            <a:endParaRPr lang="en-US" smtClean="0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3838" cy="4530725"/>
          </a:xfrm>
        </p:spPr>
        <p:txBody>
          <a:bodyPr/>
          <a:lstStyle/>
          <a:p>
            <a:pPr eaLnBrk="1" hangingPunct="1">
              <a:defRPr/>
            </a:pPr>
            <a:r>
              <a:rPr lang="sr-Cyrl-CS" sz="2400" b="1" dirty="0" smtClean="0"/>
              <a:t>Основно поверење</a:t>
            </a:r>
            <a:r>
              <a:rPr lang="sr-Cyrl-CS" sz="2400" dirty="0" smtClean="0"/>
              <a:t> (</a:t>
            </a:r>
            <a:r>
              <a:rPr lang="en-US" sz="2400" dirty="0" smtClean="0"/>
              <a:t>vs.</a:t>
            </a:r>
            <a:r>
              <a:rPr lang="sr-Cyrl-CS" sz="2400" dirty="0" smtClean="0"/>
              <a:t> неповерење)</a:t>
            </a:r>
          </a:p>
          <a:p>
            <a:pPr eaLnBrk="1" hangingPunct="1">
              <a:defRPr/>
            </a:pPr>
            <a:r>
              <a:rPr lang="sr-Cyrl-CS" sz="2400" b="1" dirty="0" smtClean="0"/>
              <a:t>Аутономија</a:t>
            </a:r>
            <a:r>
              <a:rPr lang="sr-Cyrl-CS" sz="2400" dirty="0" smtClean="0"/>
              <a:t> (</a:t>
            </a:r>
            <a:r>
              <a:rPr lang="en-US" sz="2400" dirty="0" smtClean="0"/>
              <a:t>vs.</a:t>
            </a:r>
            <a:r>
              <a:rPr lang="sr-Cyrl-CS" sz="2400" dirty="0" smtClean="0"/>
              <a:t> стид и сумња) </a:t>
            </a:r>
          </a:p>
          <a:p>
            <a:pPr eaLnBrk="1" hangingPunct="1">
              <a:defRPr/>
            </a:pPr>
            <a:r>
              <a:rPr lang="sr-Cyrl-CS" sz="2400" b="1" dirty="0" smtClean="0"/>
              <a:t>Иницијатива</a:t>
            </a:r>
            <a:r>
              <a:rPr lang="sr-Cyrl-CS" sz="2400" dirty="0" smtClean="0"/>
              <a:t> (</a:t>
            </a:r>
            <a:r>
              <a:rPr lang="en-US" sz="2400" dirty="0" smtClean="0"/>
              <a:t>vs.</a:t>
            </a:r>
            <a:r>
              <a:rPr lang="sr-Cyrl-CS" sz="2400" dirty="0" smtClean="0"/>
              <a:t> кривица)</a:t>
            </a:r>
          </a:p>
          <a:p>
            <a:pPr eaLnBrk="1" hangingPunct="1">
              <a:defRPr/>
            </a:pPr>
            <a:r>
              <a:rPr lang="sr-Cyrl-CS" sz="2400" b="1" dirty="0" smtClean="0"/>
              <a:t>Марљивост </a:t>
            </a:r>
            <a:r>
              <a:rPr lang="sr-Cyrl-CS" sz="2400" dirty="0" smtClean="0"/>
              <a:t>(</a:t>
            </a:r>
            <a:r>
              <a:rPr lang="en-US" sz="2400" dirty="0" smtClean="0"/>
              <a:t>vs.</a:t>
            </a:r>
            <a:r>
              <a:rPr lang="sr-Cyrl-CS" sz="2400" dirty="0" smtClean="0"/>
              <a:t> осећање мање вредности)</a:t>
            </a:r>
            <a:endParaRPr lang="en-US" sz="2400" dirty="0" smtClean="0"/>
          </a:p>
          <a:p>
            <a:pPr eaLnBrk="1" hangingPunct="1">
              <a:defRPr/>
            </a:pPr>
            <a:endParaRPr lang="en-US" sz="2400" dirty="0" smtClean="0"/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52963" y="1600200"/>
            <a:ext cx="4033837" cy="4530725"/>
          </a:xfrm>
        </p:spPr>
        <p:txBody>
          <a:bodyPr/>
          <a:lstStyle/>
          <a:p>
            <a:pPr eaLnBrk="1" hangingPunct="1">
              <a:defRPr/>
            </a:pPr>
            <a:r>
              <a:rPr lang="sr-Cyrl-CS" sz="2400" b="1" dirty="0" smtClean="0"/>
              <a:t>Идентитет </a:t>
            </a:r>
            <a:r>
              <a:rPr lang="sr-Cyrl-CS" sz="2400" dirty="0" smtClean="0"/>
              <a:t>(</a:t>
            </a:r>
            <a:r>
              <a:rPr lang="en-US" sz="2400" dirty="0" smtClean="0"/>
              <a:t>vs.</a:t>
            </a:r>
            <a:r>
              <a:rPr lang="sr-Cyrl-CS" sz="2400" dirty="0" smtClean="0"/>
              <a:t> конфузија улога)</a:t>
            </a:r>
          </a:p>
          <a:p>
            <a:pPr eaLnBrk="1" hangingPunct="1">
              <a:defRPr/>
            </a:pPr>
            <a:r>
              <a:rPr lang="sr-Cyrl-CS" sz="2400" b="1" dirty="0" smtClean="0"/>
              <a:t>Интимност </a:t>
            </a:r>
            <a:r>
              <a:rPr lang="sr-Cyrl-CS" sz="2400" dirty="0" smtClean="0"/>
              <a:t>(</a:t>
            </a:r>
            <a:r>
              <a:rPr lang="en-US" sz="2400" dirty="0" smtClean="0"/>
              <a:t>vs.</a:t>
            </a:r>
            <a:r>
              <a:rPr lang="sr-Cyrl-CS" sz="2400" dirty="0" smtClean="0"/>
              <a:t> издвојеност)</a:t>
            </a:r>
          </a:p>
          <a:p>
            <a:pPr eaLnBrk="1" hangingPunct="1">
              <a:defRPr/>
            </a:pPr>
            <a:r>
              <a:rPr lang="sr-Cyrl-CS" sz="2400" b="1" dirty="0" smtClean="0"/>
              <a:t>Плодност</a:t>
            </a:r>
            <a:r>
              <a:rPr lang="sr-Cyrl-CS" sz="2400" dirty="0" smtClean="0"/>
              <a:t> (</a:t>
            </a:r>
            <a:r>
              <a:rPr lang="en-US" sz="2400" dirty="0" smtClean="0"/>
              <a:t>vs.</a:t>
            </a:r>
            <a:r>
              <a:rPr lang="sr-Cyrl-CS" sz="2400" dirty="0" smtClean="0"/>
              <a:t> застој)</a:t>
            </a:r>
          </a:p>
          <a:p>
            <a:pPr eaLnBrk="1" hangingPunct="1">
              <a:defRPr/>
            </a:pPr>
            <a:r>
              <a:rPr lang="sr-Cyrl-CS" sz="2400" b="1" dirty="0" smtClean="0"/>
              <a:t>Интегритет </a:t>
            </a:r>
            <a:r>
              <a:rPr lang="sr-Cyrl-CS" sz="2400" dirty="0" smtClean="0"/>
              <a:t>(</a:t>
            </a:r>
            <a:r>
              <a:rPr lang="en-US" sz="2400" dirty="0" smtClean="0"/>
              <a:t>vs.</a:t>
            </a:r>
            <a:r>
              <a:rPr lang="sr-Cyrl-CS" sz="2400" dirty="0" smtClean="0"/>
              <a:t> очајање)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iff">
  <a:themeElements>
    <a:clrScheme name="Cliff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Cliff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Cliff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Cliff</Template>
  <TotalTime>1918</TotalTime>
  <Words>1173</Words>
  <Application>Microsoft Office PowerPoint</Application>
  <PresentationFormat>On-screen Show (4:3)</PresentationFormat>
  <Paragraphs>182</Paragraphs>
  <Slides>18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Cliff</vt:lpstr>
      <vt:lpstr>Bitmap Image</vt:lpstr>
      <vt:lpstr>ЕРИКСОНОВA ТЕОРИЈА ЛИЧНОСТИ</vt:lpstr>
      <vt:lpstr>ЕРИХ ХОМБУРГЕР ЕРИКСОН  (1902-1994)</vt:lpstr>
      <vt:lpstr>ОСНОВНЕ ПОСТАВКЕ</vt:lpstr>
      <vt:lpstr>ЕМПИРИЈСКА ОСНОВА ПОЈМА ИДЕНТИТЕТА</vt:lpstr>
      <vt:lpstr>ПОЈАМ ИДЕНТИТЕТА </vt:lpstr>
      <vt:lpstr>НЕГАТИВНИ ИДЕНТИТЕТ</vt:lpstr>
      <vt:lpstr>КРИЗЕ ИДЕНТИТЕТА </vt:lpstr>
      <vt:lpstr>ПАТОЛОШКЕ КРИЗЕ ИДЕНТИТЕТА</vt:lpstr>
      <vt:lpstr>РАЗВОЈ ИДЕНТИТЕТА: СТУПЊЕВИ, КРИЗЕ, ИСХОДИ</vt:lpstr>
      <vt:lpstr>1. ОСНОВНО ПОВЕРЕЊЕ (vs. НЕПОВЕРЕЊЕ)</vt:lpstr>
      <vt:lpstr>2. АУТОНОМИЈА (vs. СТИД И СУМЊА)</vt:lpstr>
      <vt:lpstr>3. ИНИЦИЈАТИВА (vs. ОСЕЋАЊЕ КРИВИЦЕ)</vt:lpstr>
      <vt:lpstr>4. МАРЉИВОСТ (vs. ОСЕЋАЊЕ МАЊЕ ВРЕДНОСТИ) </vt:lpstr>
      <vt:lpstr>5. ИДЕНТИТЕТ (vs. КОНФУЗИЈА УЛОГА)</vt:lpstr>
      <vt:lpstr>6. ИНТИМНОСТ (vs. ИЗДВОЈЕНОСТ)</vt:lpstr>
      <vt:lpstr>7. ПЛОДОТВОРНОСТ (vs. ЗАСТОЈ)</vt:lpstr>
      <vt:lpstr>8. ИНТЕГРИТЕТ (vs. ОЧАЈАЊЕ)</vt:lpstr>
      <vt:lpstr>ПСИХОИСТОРИЈА И ПАТОБИОГРАФИЈЕ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ЕРИКСОНОВО ТЕОРИЈА ИДЕНТИТЕТА</dc:title>
  <dc:creator>Zarko</dc:creator>
  <cp:lastModifiedBy>zarko</cp:lastModifiedBy>
  <cp:revision>174</cp:revision>
  <dcterms:created xsi:type="dcterms:W3CDTF">2005-04-03T10:26:28Z</dcterms:created>
  <dcterms:modified xsi:type="dcterms:W3CDTF">2014-05-05T17:48:30Z</dcterms:modified>
</cp:coreProperties>
</file>